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9" autoAdjust="0"/>
    <p:restoredTop sz="94660"/>
  </p:normalViewPr>
  <p:slideViewPr>
    <p:cSldViewPr snapToGrid="0">
      <p:cViewPr varScale="1">
        <p:scale>
          <a:sx n="61" d="100"/>
          <a:sy n="61" d="100"/>
        </p:scale>
        <p:origin x="72" y="5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018380-193F-4243-A694-BD666A675B75}"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l-GR"/>
        </a:p>
      </dgm:t>
    </dgm:pt>
    <dgm:pt modelId="{539AC5CA-77EF-4A7A-86E8-E7A1B89D80E0}">
      <dgm:prSet phldrT="[Κείμενο]"/>
      <dgm:spPr/>
      <dgm:t>
        <a:bodyPr/>
        <a:lstStyle/>
        <a:p>
          <a:r>
            <a:rPr lang="el-GR" dirty="0"/>
            <a:t>Βαρύτητα</a:t>
          </a:r>
        </a:p>
      </dgm:t>
    </dgm:pt>
    <dgm:pt modelId="{1D422241-BF3E-45A8-B0EA-927625D0FADF}" type="parTrans" cxnId="{AD7D59EE-D2A9-4030-9DE1-165ABC71310F}">
      <dgm:prSet/>
      <dgm:spPr/>
      <dgm:t>
        <a:bodyPr/>
        <a:lstStyle/>
        <a:p>
          <a:endParaRPr lang="el-GR"/>
        </a:p>
      </dgm:t>
    </dgm:pt>
    <dgm:pt modelId="{ECA1939F-F90B-4FC7-AC6C-EAD082D2E60A}" type="sibTrans" cxnId="{AD7D59EE-D2A9-4030-9DE1-165ABC71310F}">
      <dgm:prSet/>
      <dgm:spPr/>
      <dgm:t>
        <a:bodyPr/>
        <a:lstStyle/>
        <a:p>
          <a:endParaRPr lang="el-GR"/>
        </a:p>
      </dgm:t>
    </dgm:pt>
    <dgm:pt modelId="{6BB05D89-DF1B-4F6F-925F-4F69CAFCEE7C}">
      <dgm:prSet phldrT="[Κείμενο]" custT="1"/>
      <dgm:spPr/>
      <dgm:t>
        <a:bodyPr/>
        <a:lstStyle/>
        <a:p>
          <a:r>
            <a:rPr lang="el-GR" sz="1400" dirty="0"/>
            <a:t>Παραγωγή ηλεκτρικού ρεύματος</a:t>
          </a:r>
        </a:p>
      </dgm:t>
    </dgm:pt>
    <dgm:pt modelId="{397EBF46-016C-4C9B-9D5E-D26AEF483C3E}" type="parTrans" cxnId="{B3B525C1-948D-4419-B49C-C6DBBD4793A0}">
      <dgm:prSet/>
      <dgm:spPr/>
      <dgm:t>
        <a:bodyPr/>
        <a:lstStyle/>
        <a:p>
          <a:endParaRPr lang="el-GR"/>
        </a:p>
      </dgm:t>
    </dgm:pt>
    <dgm:pt modelId="{473B476F-6EE9-4BE2-B8F8-37E76E560634}" type="sibTrans" cxnId="{B3B525C1-948D-4419-B49C-C6DBBD4793A0}">
      <dgm:prSet/>
      <dgm:spPr/>
      <dgm:t>
        <a:bodyPr/>
        <a:lstStyle/>
        <a:p>
          <a:endParaRPr lang="el-GR"/>
        </a:p>
      </dgm:t>
    </dgm:pt>
    <dgm:pt modelId="{9F01C53A-1CE4-4B0B-9C9A-CB9ED14BC7E4}">
      <dgm:prSet phldrT="[Κείμενο]" custT="1"/>
      <dgm:spPr/>
      <dgm:t>
        <a:bodyPr/>
        <a:lstStyle/>
        <a:p>
          <a:r>
            <a:rPr lang="el-GR" sz="1400" dirty="0"/>
            <a:t>Σωστή λειτουργία μηχανών</a:t>
          </a:r>
        </a:p>
      </dgm:t>
    </dgm:pt>
    <dgm:pt modelId="{4B3D218E-A27E-48D6-926C-28D6E178407C}" type="parTrans" cxnId="{E3D6D32E-36E0-46CD-88EB-BDD2D1EAB085}">
      <dgm:prSet/>
      <dgm:spPr/>
      <dgm:t>
        <a:bodyPr/>
        <a:lstStyle/>
        <a:p>
          <a:endParaRPr lang="el-GR"/>
        </a:p>
      </dgm:t>
    </dgm:pt>
    <dgm:pt modelId="{BCAA8E7A-BBEA-45BA-93EE-C215EE7158E4}" type="sibTrans" cxnId="{E3D6D32E-36E0-46CD-88EB-BDD2D1EAB085}">
      <dgm:prSet/>
      <dgm:spPr/>
      <dgm:t>
        <a:bodyPr/>
        <a:lstStyle/>
        <a:p>
          <a:endParaRPr lang="el-GR"/>
        </a:p>
      </dgm:t>
    </dgm:pt>
    <dgm:pt modelId="{B316740B-5FA8-4D82-8196-E18EBBAC245D}">
      <dgm:prSet phldrT="[Κείμενο]" custT="1"/>
      <dgm:spPr/>
      <dgm:t>
        <a:bodyPr/>
        <a:lstStyle/>
        <a:p>
          <a:r>
            <a:rPr lang="el-GR" sz="1200" dirty="0"/>
            <a:t>Διευκόλυνση καθημερινό-τητας</a:t>
          </a:r>
        </a:p>
      </dgm:t>
    </dgm:pt>
    <dgm:pt modelId="{DC2E3CC4-FED2-4C7B-B071-8944FF67656F}" type="parTrans" cxnId="{C2467F01-BAC7-4245-95C3-48035728BEA2}">
      <dgm:prSet/>
      <dgm:spPr/>
      <dgm:t>
        <a:bodyPr/>
        <a:lstStyle/>
        <a:p>
          <a:endParaRPr lang="el-GR"/>
        </a:p>
      </dgm:t>
    </dgm:pt>
    <dgm:pt modelId="{17B25442-E5EA-441A-8744-1F58F457B3BB}" type="sibTrans" cxnId="{C2467F01-BAC7-4245-95C3-48035728BEA2}">
      <dgm:prSet/>
      <dgm:spPr/>
      <dgm:t>
        <a:bodyPr/>
        <a:lstStyle/>
        <a:p>
          <a:endParaRPr lang="el-GR"/>
        </a:p>
      </dgm:t>
    </dgm:pt>
    <dgm:pt modelId="{9B703BD9-A0A3-4439-8CEB-BB46BAC5B64C}">
      <dgm:prSet phldrT="[Κείμενο]" custT="1"/>
      <dgm:spPr/>
      <dgm:t>
        <a:bodyPr/>
        <a:lstStyle/>
        <a:p>
          <a:r>
            <a:rPr lang="el-GR" sz="1600" dirty="0"/>
            <a:t>Βελτίωση ποιότητας ζωής </a:t>
          </a:r>
        </a:p>
      </dgm:t>
    </dgm:pt>
    <dgm:pt modelId="{602FB7B3-0123-4DAB-BAE8-AF2014796F37}" type="parTrans" cxnId="{E6F2A0A6-BDD4-46C5-A1B4-67DB41EF72A9}">
      <dgm:prSet/>
      <dgm:spPr/>
      <dgm:t>
        <a:bodyPr/>
        <a:lstStyle/>
        <a:p>
          <a:endParaRPr lang="el-GR"/>
        </a:p>
      </dgm:t>
    </dgm:pt>
    <dgm:pt modelId="{5FC9E611-B680-4C7F-AC69-E3912E0F9EA9}" type="sibTrans" cxnId="{E6F2A0A6-BDD4-46C5-A1B4-67DB41EF72A9}">
      <dgm:prSet/>
      <dgm:spPr/>
      <dgm:t>
        <a:bodyPr/>
        <a:lstStyle/>
        <a:p>
          <a:endParaRPr lang="el-GR"/>
        </a:p>
      </dgm:t>
    </dgm:pt>
    <dgm:pt modelId="{A8281C81-4DF0-43CA-8173-BFE77F340B5E}" type="pres">
      <dgm:prSet presAssocID="{80018380-193F-4243-A694-BD666A675B75}" presName="cycle" presStyleCnt="0">
        <dgm:presLayoutVars>
          <dgm:chMax val="1"/>
          <dgm:dir/>
          <dgm:animLvl val="ctr"/>
          <dgm:resizeHandles val="exact"/>
        </dgm:presLayoutVars>
      </dgm:prSet>
      <dgm:spPr/>
    </dgm:pt>
    <dgm:pt modelId="{23CD9273-6905-45FB-8DB4-145B150A94EC}" type="pres">
      <dgm:prSet presAssocID="{539AC5CA-77EF-4A7A-86E8-E7A1B89D80E0}" presName="centerShape" presStyleLbl="node0" presStyleIdx="0" presStyleCnt="1"/>
      <dgm:spPr/>
    </dgm:pt>
    <dgm:pt modelId="{A0828D81-4C68-4C78-8264-623E9D639826}" type="pres">
      <dgm:prSet presAssocID="{397EBF46-016C-4C9B-9D5E-D26AEF483C3E}" presName="Name9" presStyleLbl="parChTrans1D2" presStyleIdx="0" presStyleCnt="4"/>
      <dgm:spPr/>
    </dgm:pt>
    <dgm:pt modelId="{FB5202D8-EDD7-4541-BB68-CA397FC6E12F}" type="pres">
      <dgm:prSet presAssocID="{397EBF46-016C-4C9B-9D5E-D26AEF483C3E}" presName="connTx" presStyleLbl="parChTrans1D2" presStyleIdx="0" presStyleCnt="4"/>
      <dgm:spPr/>
    </dgm:pt>
    <dgm:pt modelId="{0256A0BA-110A-4C91-A820-5F73425CC822}" type="pres">
      <dgm:prSet presAssocID="{6BB05D89-DF1B-4F6F-925F-4F69CAFCEE7C}" presName="node" presStyleLbl="node1" presStyleIdx="0" presStyleCnt="4">
        <dgm:presLayoutVars>
          <dgm:bulletEnabled val="1"/>
        </dgm:presLayoutVars>
      </dgm:prSet>
      <dgm:spPr/>
    </dgm:pt>
    <dgm:pt modelId="{E0C74D55-5A6D-4127-BC1E-3A089485B92F}" type="pres">
      <dgm:prSet presAssocID="{4B3D218E-A27E-48D6-926C-28D6E178407C}" presName="Name9" presStyleLbl="parChTrans1D2" presStyleIdx="1" presStyleCnt="4"/>
      <dgm:spPr/>
    </dgm:pt>
    <dgm:pt modelId="{C9881F4C-542B-4560-B2E5-DC50699FFBA8}" type="pres">
      <dgm:prSet presAssocID="{4B3D218E-A27E-48D6-926C-28D6E178407C}" presName="connTx" presStyleLbl="parChTrans1D2" presStyleIdx="1" presStyleCnt="4"/>
      <dgm:spPr/>
    </dgm:pt>
    <dgm:pt modelId="{C7AA5175-F7A4-42B6-9DC4-4FBD4B4CF28F}" type="pres">
      <dgm:prSet presAssocID="{9F01C53A-1CE4-4B0B-9C9A-CB9ED14BC7E4}" presName="node" presStyleLbl="node1" presStyleIdx="1" presStyleCnt="4">
        <dgm:presLayoutVars>
          <dgm:bulletEnabled val="1"/>
        </dgm:presLayoutVars>
      </dgm:prSet>
      <dgm:spPr/>
    </dgm:pt>
    <dgm:pt modelId="{B9A070F7-16BA-43C5-96FE-64D5812613FB}" type="pres">
      <dgm:prSet presAssocID="{DC2E3CC4-FED2-4C7B-B071-8944FF67656F}" presName="Name9" presStyleLbl="parChTrans1D2" presStyleIdx="2" presStyleCnt="4"/>
      <dgm:spPr/>
    </dgm:pt>
    <dgm:pt modelId="{213C794C-41C5-404A-87D0-BF197B9484B5}" type="pres">
      <dgm:prSet presAssocID="{DC2E3CC4-FED2-4C7B-B071-8944FF67656F}" presName="connTx" presStyleLbl="parChTrans1D2" presStyleIdx="2" presStyleCnt="4"/>
      <dgm:spPr/>
    </dgm:pt>
    <dgm:pt modelId="{9AC26C34-3BC1-4C9A-9A9C-A169B1FC25E2}" type="pres">
      <dgm:prSet presAssocID="{B316740B-5FA8-4D82-8196-E18EBBAC245D}" presName="node" presStyleLbl="node1" presStyleIdx="2" presStyleCnt="4">
        <dgm:presLayoutVars>
          <dgm:bulletEnabled val="1"/>
        </dgm:presLayoutVars>
      </dgm:prSet>
      <dgm:spPr/>
    </dgm:pt>
    <dgm:pt modelId="{1ECAA6C1-D5C9-4CB3-9D15-051464D3185E}" type="pres">
      <dgm:prSet presAssocID="{602FB7B3-0123-4DAB-BAE8-AF2014796F37}" presName="Name9" presStyleLbl="parChTrans1D2" presStyleIdx="3" presStyleCnt="4"/>
      <dgm:spPr/>
    </dgm:pt>
    <dgm:pt modelId="{5CEFAA5F-FF28-451A-88A5-D488BEFA41BC}" type="pres">
      <dgm:prSet presAssocID="{602FB7B3-0123-4DAB-BAE8-AF2014796F37}" presName="connTx" presStyleLbl="parChTrans1D2" presStyleIdx="3" presStyleCnt="4"/>
      <dgm:spPr/>
    </dgm:pt>
    <dgm:pt modelId="{2DCA8937-291A-486A-9272-95B59F4B38EC}" type="pres">
      <dgm:prSet presAssocID="{9B703BD9-A0A3-4439-8CEB-BB46BAC5B64C}" presName="node" presStyleLbl="node1" presStyleIdx="3" presStyleCnt="4" custScaleX="109217" custScaleY="126811">
        <dgm:presLayoutVars>
          <dgm:bulletEnabled val="1"/>
        </dgm:presLayoutVars>
      </dgm:prSet>
      <dgm:spPr/>
    </dgm:pt>
  </dgm:ptLst>
  <dgm:cxnLst>
    <dgm:cxn modelId="{C2467F01-BAC7-4245-95C3-48035728BEA2}" srcId="{539AC5CA-77EF-4A7A-86E8-E7A1B89D80E0}" destId="{B316740B-5FA8-4D82-8196-E18EBBAC245D}" srcOrd="2" destOrd="0" parTransId="{DC2E3CC4-FED2-4C7B-B071-8944FF67656F}" sibTransId="{17B25442-E5EA-441A-8744-1F58F457B3BB}"/>
    <dgm:cxn modelId="{1CE43204-E861-42CA-9ED6-4EA0593431A6}" type="presOf" srcId="{9F01C53A-1CE4-4B0B-9C9A-CB9ED14BC7E4}" destId="{C7AA5175-F7A4-42B6-9DC4-4FBD4B4CF28F}" srcOrd="0" destOrd="0" presId="urn:microsoft.com/office/officeart/2005/8/layout/radial1"/>
    <dgm:cxn modelId="{E2480E18-9EA0-427D-B101-AF461AE1C6F0}" type="presOf" srcId="{4B3D218E-A27E-48D6-926C-28D6E178407C}" destId="{C9881F4C-542B-4560-B2E5-DC50699FFBA8}" srcOrd="1" destOrd="0" presId="urn:microsoft.com/office/officeart/2005/8/layout/radial1"/>
    <dgm:cxn modelId="{F302DD27-9179-496D-9DBA-ED8A6CA80A5E}" type="presOf" srcId="{DC2E3CC4-FED2-4C7B-B071-8944FF67656F}" destId="{213C794C-41C5-404A-87D0-BF197B9484B5}" srcOrd="1" destOrd="0" presId="urn:microsoft.com/office/officeart/2005/8/layout/radial1"/>
    <dgm:cxn modelId="{E3D6D32E-36E0-46CD-88EB-BDD2D1EAB085}" srcId="{539AC5CA-77EF-4A7A-86E8-E7A1B89D80E0}" destId="{9F01C53A-1CE4-4B0B-9C9A-CB9ED14BC7E4}" srcOrd="1" destOrd="0" parTransId="{4B3D218E-A27E-48D6-926C-28D6E178407C}" sibTransId="{BCAA8E7A-BBEA-45BA-93EE-C215EE7158E4}"/>
    <dgm:cxn modelId="{EF3D3937-DAC6-46A2-97B6-9ED75D573A76}" type="presOf" srcId="{397EBF46-016C-4C9B-9D5E-D26AEF483C3E}" destId="{A0828D81-4C68-4C78-8264-623E9D639826}" srcOrd="0" destOrd="0" presId="urn:microsoft.com/office/officeart/2005/8/layout/radial1"/>
    <dgm:cxn modelId="{DF3F9D3C-8D9B-463C-9F39-03A9C0D24FC0}" type="presOf" srcId="{B316740B-5FA8-4D82-8196-E18EBBAC245D}" destId="{9AC26C34-3BC1-4C9A-9A9C-A169B1FC25E2}" srcOrd="0" destOrd="0" presId="urn:microsoft.com/office/officeart/2005/8/layout/radial1"/>
    <dgm:cxn modelId="{681FD45E-D435-4066-824B-5F21F4CEB076}" type="presOf" srcId="{4B3D218E-A27E-48D6-926C-28D6E178407C}" destId="{E0C74D55-5A6D-4127-BC1E-3A089485B92F}" srcOrd="0" destOrd="0" presId="urn:microsoft.com/office/officeart/2005/8/layout/radial1"/>
    <dgm:cxn modelId="{A3B7E06B-3CD0-44CF-8042-D2A9A3A115CE}" type="presOf" srcId="{9B703BD9-A0A3-4439-8CEB-BB46BAC5B64C}" destId="{2DCA8937-291A-486A-9272-95B59F4B38EC}" srcOrd="0" destOrd="0" presId="urn:microsoft.com/office/officeart/2005/8/layout/radial1"/>
    <dgm:cxn modelId="{1A13196F-165F-4428-9E97-55234C85D71F}" type="presOf" srcId="{602FB7B3-0123-4DAB-BAE8-AF2014796F37}" destId="{5CEFAA5F-FF28-451A-88A5-D488BEFA41BC}" srcOrd="1" destOrd="0" presId="urn:microsoft.com/office/officeart/2005/8/layout/radial1"/>
    <dgm:cxn modelId="{C417748C-73B2-4C8A-B902-AA2641EB0449}" type="presOf" srcId="{DC2E3CC4-FED2-4C7B-B071-8944FF67656F}" destId="{B9A070F7-16BA-43C5-96FE-64D5812613FB}" srcOrd="0" destOrd="0" presId="urn:microsoft.com/office/officeart/2005/8/layout/radial1"/>
    <dgm:cxn modelId="{63EC4AA1-AB6B-4503-8DE4-1EEF8D8521FA}" type="presOf" srcId="{539AC5CA-77EF-4A7A-86E8-E7A1B89D80E0}" destId="{23CD9273-6905-45FB-8DB4-145B150A94EC}" srcOrd="0" destOrd="0" presId="urn:microsoft.com/office/officeart/2005/8/layout/radial1"/>
    <dgm:cxn modelId="{361A40A3-9AB4-4BAE-9630-D24DA2BD20EA}" type="presOf" srcId="{602FB7B3-0123-4DAB-BAE8-AF2014796F37}" destId="{1ECAA6C1-D5C9-4CB3-9D15-051464D3185E}" srcOrd="0" destOrd="0" presId="urn:microsoft.com/office/officeart/2005/8/layout/radial1"/>
    <dgm:cxn modelId="{79DA8FA6-C997-4E7F-A073-6FCDED881450}" type="presOf" srcId="{397EBF46-016C-4C9B-9D5E-D26AEF483C3E}" destId="{FB5202D8-EDD7-4541-BB68-CA397FC6E12F}" srcOrd="1" destOrd="0" presId="urn:microsoft.com/office/officeart/2005/8/layout/radial1"/>
    <dgm:cxn modelId="{E6F2A0A6-BDD4-46C5-A1B4-67DB41EF72A9}" srcId="{539AC5CA-77EF-4A7A-86E8-E7A1B89D80E0}" destId="{9B703BD9-A0A3-4439-8CEB-BB46BAC5B64C}" srcOrd="3" destOrd="0" parTransId="{602FB7B3-0123-4DAB-BAE8-AF2014796F37}" sibTransId="{5FC9E611-B680-4C7F-AC69-E3912E0F9EA9}"/>
    <dgm:cxn modelId="{B3B525C1-948D-4419-B49C-C6DBBD4793A0}" srcId="{539AC5CA-77EF-4A7A-86E8-E7A1B89D80E0}" destId="{6BB05D89-DF1B-4F6F-925F-4F69CAFCEE7C}" srcOrd="0" destOrd="0" parTransId="{397EBF46-016C-4C9B-9D5E-D26AEF483C3E}" sibTransId="{473B476F-6EE9-4BE2-B8F8-37E76E560634}"/>
    <dgm:cxn modelId="{0FAA4FC7-A24F-447B-9F16-F15B9A8D37B2}" type="presOf" srcId="{6BB05D89-DF1B-4F6F-925F-4F69CAFCEE7C}" destId="{0256A0BA-110A-4C91-A820-5F73425CC822}" srcOrd="0" destOrd="0" presId="urn:microsoft.com/office/officeart/2005/8/layout/radial1"/>
    <dgm:cxn modelId="{A6C3E2EA-C851-4833-9B16-CA445D286976}" type="presOf" srcId="{80018380-193F-4243-A694-BD666A675B75}" destId="{A8281C81-4DF0-43CA-8173-BFE77F340B5E}" srcOrd="0" destOrd="0" presId="urn:microsoft.com/office/officeart/2005/8/layout/radial1"/>
    <dgm:cxn modelId="{AD7D59EE-D2A9-4030-9DE1-165ABC71310F}" srcId="{80018380-193F-4243-A694-BD666A675B75}" destId="{539AC5CA-77EF-4A7A-86E8-E7A1B89D80E0}" srcOrd="0" destOrd="0" parTransId="{1D422241-BF3E-45A8-B0EA-927625D0FADF}" sibTransId="{ECA1939F-F90B-4FC7-AC6C-EAD082D2E60A}"/>
    <dgm:cxn modelId="{E2D9DDF4-FAB4-4764-BBEA-9F24131C2C79}" type="presParOf" srcId="{A8281C81-4DF0-43CA-8173-BFE77F340B5E}" destId="{23CD9273-6905-45FB-8DB4-145B150A94EC}" srcOrd="0" destOrd="0" presId="urn:microsoft.com/office/officeart/2005/8/layout/radial1"/>
    <dgm:cxn modelId="{292B78EB-BE3B-40CB-B4FB-76A29849ABFC}" type="presParOf" srcId="{A8281C81-4DF0-43CA-8173-BFE77F340B5E}" destId="{A0828D81-4C68-4C78-8264-623E9D639826}" srcOrd="1" destOrd="0" presId="urn:microsoft.com/office/officeart/2005/8/layout/radial1"/>
    <dgm:cxn modelId="{E98580C0-1070-402E-8CD3-48A7E145ECC2}" type="presParOf" srcId="{A0828D81-4C68-4C78-8264-623E9D639826}" destId="{FB5202D8-EDD7-4541-BB68-CA397FC6E12F}" srcOrd="0" destOrd="0" presId="urn:microsoft.com/office/officeart/2005/8/layout/radial1"/>
    <dgm:cxn modelId="{85E6F575-24C3-4FD9-9CD8-42F0A1AACBB3}" type="presParOf" srcId="{A8281C81-4DF0-43CA-8173-BFE77F340B5E}" destId="{0256A0BA-110A-4C91-A820-5F73425CC822}" srcOrd="2" destOrd="0" presId="urn:microsoft.com/office/officeart/2005/8/layout/radial1"/>
    <dgm:cxn modelId="{C72591FF-69F6-4929-B048-53A20677FADE}" type="presParOf" srcId="{A8281C81-4DF0-43CA-8173-BFE77F340B5E}" destId="{E0C74D55-5A6D-4127-BC1E-3A089485B92F}" srcOrd="3" destOrd="0" presId="urn:microsoft.com/office/officeart/2005/8/layout/radial1"/>
    <dgm:cxn modelId="{1D481ED6-DDA8-45B2-817B-C15D1081FC04}" type="presParOf" srcId="{E0C74D55-5A6D-4127-BC1E-3A089485B92F}" destId="{C9881F4C-542B-4560-B2E5-DC50699FFBA8}" srcOrd="0" destOrd="0" presId="urn:microsoft.com/office/officeart/2005/8/layout/radial1"/>
    <dgm:cxn modelId="{5900737B-C841-43F2-98F5-920EB200E72A}" type="presParOf" srcId="{A8281C81-4DF0-43CA-8173-BFE77F340B5E}" destId="{C7AA5175-F7A4-42B6-9DC4-4FBD4B4CF28F}" srcOrd="4" destOrd="0" presId="urn:microsoft.com/office/officeart/2005/8/layout/radial1"/>
    <dgm:cxn modelId="{5E201F34-2E09-4C27-9E3F-4A7670CF30C2}" type="presParOf" srcId="{A8281C81-4DF0-43CA-8173-BFE77F340B5E}" destId="{B9A070F7-16BA-43C5-96FE-64D5812613FB}" srcOrd="5" destOrd="0" presId="urn:microsoft.com/office/officeart/2005/8/layout/radial1"/>
    <dgm:cxn modelId="{1907DD9A-F985-45F1-A755-AD2DA2F9D4EE}" type="presParOf" srcId="{B9A070F7-16BA-43C5-96FE-64D5812613FB}" destId="{213C794C-41C5-404A-87D0-BF197B9484B5}" srcOrd="0" destOrd="0" presId="urn:microsoft.com/office/officeart/2005/8/layout/radial1"/>
    <dgm:cxn modelId="{ACE9E6B4-FD9A-4B4B-8C05-1E309B87094F}" type="presParOf" srcId="{A8281C81-4DF0-43CA-8173-BFE77F340B5E}" destId="{9AC26C34-3BC1-4C9A-9A9C-A169B1FC25E2}" srcOrd="6" destOrd="0" presId="urn:microsoft.com/office/officeart/2005/8/layout/radial1"/>
    <dgm:cxn modelId="{AE7520DE-F751-4493-8D97-6046CF0C7D4C}" type="presParOf" srcId="{A8281C81-4DF0-43CA-8173-BFE77F340B5E}" destId="{1ECAA6C1-D5C9-4CB3-9D15-051464D3185E}" srcOrd="7" destOrd="0" presId="urn:microsoft.com/office/officeart/2005/8/layout/radial1"/>
    <dgm:cxn modelId="{8DE56015-B732-46AC-945F-85179CD52EC3}" type="presParOf" srcId="{1ECAA6C1-D5C9-4CB3-9D15-051464D3185E}" destId="{5CEFAA5F-FF28-451A-88A5-D488BEFA41BC}" srcOrd="0" destOrd="0" presId="urn:microsoft.com/office/officeart/2005/8/layout/radial1"/>
    <dgm:cxn modelId="{25F085F2-659A-4D58-8211-0FEB06C6F01B}" type="presParOf" srcId="{A8281C81-4DF0-43CA-8173-BFE77F340B5E}" destId="{2DCA8937-291A-486A-9272-95B59F4B38EC}"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CD9273-6905-45FB-8DB4-145B150A94EC}">
      <dsp:nvSpPr>
        <dsp:cNvPr id="0" name=""/>
        <dsp:cNvSpPr/>
      </dsp:nvSpPr>
      <dsp:spPr>
        <a:xfrm>
          <a:off x="4686180" y="1576433"/>
          <a:ext cx="1198470" cy="119847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l-GR" sz="1600" kern="1200" dirty="0"/>
            <a:t>Βαρύτητα</a:t>
          </a:r>
        </a:p>
      </dsp:txBody>
      <dsp:txXfrm>
        <a:off x="4861692" y="1751945"/>
        <a:ext cx="847446" cy="847446"/>
      </dsp:txXfrm>
    </dsp:sp>
    <dsp:sp modelId="{A0828D81-4C68-4C78-8264-623E9D639826}">
      <dsp:nvSpPr>
        <dsp:cNvPr id="0" name=""/>
        <dsp:cNvSpPr/>
      </dsp:nvSpPr>
      <dsp:spPr>
        <a:xfrm rot="16200000">
          <a:off x="5104720" y="1385481"/>
          <a:ext cx="361389" cy="20514"/>
        </a:xfrm>
        <a:custGeom>
          <a:avLst/>
          <a:gdLst/>
          <a:ahLst/>
          <a:cxnLst/>
          <a:rect l="0" t="0" r="0" b="0"/>
          <a:pathLst>
            <a:path>
              <a:moveTo>
                <a:pt x="0" y="10257"/>
              </a:moveTo>
              <a:lnTo>
                <a:pt x="361389" y="1025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l-GR" sz="500" kern="1200"/>
        </a:p>
      </dsp:txBody>
      <dsp:txXfrm>
        <a:off x="5276381" y="1386703"/>
        <a:ext cx="18069" cy="18069"/>
      </dsp:txXfrm>
    </dsp:sp>
    <dsp:sp modelId="{0256A0BA-110A-4C91-A820-5F73425CC822}">
      <dsp:nvSpPr>
        <dsp:cNvPr id="0" name=""/>
        <dsp:cNvSpPr/>
      </dsp:nvSpPr>
      <dsp:spPr>
        <a:xfrm>
          <a:off x="4686180" y="16572"/>
          <a:ext cx="1198470" cy="119847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l-GR" sz="1400" kern="1200" dirty="0"/>
            <a:t>Παραγωγή ηλεκτρικού ρεύματος</a:t>
          </a:r>
        </a:p>
      </dsp:txBody>
      <dsp:txXfrm>
        <a:off x="4861692" y="192084"/>
        <a:ext cx="847446" cy="847446"/>
      </dsp:txXfrm>
    </dsp:sp>
    <dsp:sp modelId="{E0C74D55-5A6D-4127-BC1E-3A089485B92F}">
      <dsp:nvSpPr>
        <dsp:cNvPr id="0" name=""/>
        <dsp:cNvSpPr/>
      </dsp:nvSpPr>
      <dsp:spPr>
        <a:xfrm>
          <a:off x="5884651" y="2165411"/>
          <a:ext cx="361389" cy="20514"/>
        </a:xfrm>
        <a:custGeom>
          <a:avLst/>
          <a:gdLst/>
          <a:ahLst/>
          <a:cxnLst/>
          <a:rect l="0" t="0" r="0" b="0"/>
          <a:pathLst>
            <a:path>
              <a:moveTo>
                <a:pt x="0" y="10257"/>
              </a:moveTo>
              <a:lnTo>
                <a:pt x="361389" y="1025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l-GR" sz="500" kern="1200"/>
        </a:p>
      </dsp:txBody>
      <dsp:txXfrm>
        <a:off x="6056311" y="2166634"/>
        <a:ext cx="18069" cy="18069"/>
      </dsp:txXfrm>
    </dsp:sp>
    <dsp:sp modelId="{C7AA5175-F7A4-42B6-9DC4-4FBD4B4CF28F}">
      <dsp:nvSpPr>
        <dsp:cNvPr id="0" name=""/>
        <dsp:cNvSpPr/>
      </dsp:nvSpPr>
      <dsp:spPr>
        <a:xfrm>
          <a:off x="6246041" y="1576433"/>
          <a:ext cx="1198470" cy="119847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l-GR" sz="1400" kern="1200" dirty="0"/>
            <a:t>Σωστή λειτουργία μηχανών</a:t>
          </a:r>
        </a:p>
      </dsp:txBody>
      <dsp:txXfrm>
        <a:off x="6421553" y="1751945"/>
        <a:ext cx="847446" cy="847446"/>
      </dsp:txXfrm>
    </dsp:sp>
    <dsp:sp modelId="{B9A070F7-16BA-43C5-96FE-64D5812613FB}">
      <dsp:nvSpPr>
        <dsp:cNvPr id="0" name=""/>
        <dsp:cNvSpPr/>
      </dsp:nvSpPr>
      <dsp:spPr>
        <a:xfrm rot="5400000">
          <a:off x="5104720" y="2945342"/>
          <a:ext cx="361389" cy="20514"/>
        </a:xfrm>
        <a:custGeom>
          <a:avLst/>
          <a:gdLst/>
          <a:ahLst/>
          <a:cxnLst/>
          <a:rect l="0" t="0" r="0" b="0"/>
          <a:pathLst>
            <a:path>
              <a:moveTo>
                <a:pt x="0" y="10257"/>
              </a:moveTo>
              <a:lnTo>
                <a:pt x="361389" y="1025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l-GR" sz="500" kern="1200"/>
        </a:p>
      </dsp:txBody>
      <dsp:txXfrm>
        <a:off x="5276381" y="2946564"/>
        <a:ext cx="18069" cy="18069"/>
      </dsp:txXfrm>
    </dsp:sp>
    <dsp:sp modelId="{9AC26C34-3BC1-4C9A-9A9C-A169B1FC25E2}">
      <dsp:nvSpPr>
        <dsp:cNvPr id="0" name=""/>
        <dsp:cNvSpPr/>
      </dsp:nvSpPr>
      <dsp:spPr>
        <a:xfrm>
          <a:off x="4686180" y="3136294"/>
          <a:ext cx="1198470" cy="119847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l-GR" sz="1200" kern="1200" dirty="0"/>
            <a:t>Διευκόλυνση καθημερινό-τητας</a:t>
          </a:r>
        </a:p>
      </dsp:txBody>
      <dsp:txXfrm>
        <a:off x="4861692" y="3311806"/>
        <a:ext cx="847446" cy="847446"/>
      </dsp:txXfrm>
    </dsp:sp>
    <dsp:sp modelId="{1ECAA6C1-D5C9-4CB3-9D15-051464D3185E}">
      <dsp:nvSpPr>
        <dsp:cNvPr id="0" name=""/>
        <dsp:cNvSpPr/>
      </dsp:nvSpPr>
      <dsp:spPr>
        <a:xfrm rot="10800000">
          <a:off x="4380021" y="2165411"/>
          <a:ext cx="306158" cy="20514"/>
        </a:xfrm>
        <a:custGeom>
          <a:avLst/>
          <a:gdLst/>
          <a:ahLst/>
          <a:cxnLst/>
          <a:rect l="0" t="0" r="0" b="0"/>
          <a:pathLst>
            <a:path>
              <a:moveTo>
                <a:pt x="0" y="10257"/>
              </a:moveTo>
              <a:lnTo>
                <a:pt x="306158" y="1025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l-GR" sz="500" kern="1200"/>
        </a:p>
      </dsp:txBody>
      <dsp:txXfrm rot="10800000">
        <a:off x="4525447" y="2168015"/>
        <a:ext cx="15307" cy="15307"/>
      </dsp:txXfrm>
    </dsp:sp>
    <dsp:sp modelId="{2DCA8937-291A-486A-9272-95B59F4B38EC}">
      <dsp:nvSpPr>
        <dsp:cNvPr id="0" name=""/>
        <dsp:cNvSpPr/>
      </dsp:nvSpPr>
      <dsp:spPr>
        <a:xfrm>
          <a:off x="3071088" y="1415772"/>
          <a:ext cx="1308933" cy="151979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l-GR" sz="1600" kern="1200" dirty="0"/>
            <a:t>Βελτίωση ποιότητας ζωής </a:t>
          </a:r>
        </a:p>
      </dsp:txBody>
      <dsp:txXfrm>
        <a:off x="3262777" y="1638340"/>
        <a:ext cx="925555" cy="1074656"/>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dirty="0"/>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1F38A3-83BD-4F89-85CC-1744B8A583E6}" type="datetimeFigureOut">
              <a:rPr lang="el-GR" smtClean="0"/>
              <a:t>17/4/2018</a:t>
            </a:fld>
            <a:endParaRPr lang="el-GR" dirty="0"/>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dirty="0"/>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dirty="0"/>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A463BD-F5BE-41B0-9E68-9094B90F712C}" type="slidenum">
              <a:rPr lang="el-GR" smtClean="0"/>
              <a:t>‹#›</a:t>
            </a:fld>
            <a:endParaRPr lang="el-GR" dirty="0"/>
          </a:p>
        </p:txBody>
      </p:sp>
    </p:spTree>
    <p:extLst>
      <p:ext uri="{BB962C8B-B14F-4D97-AF65-F5344CB8AC3E}">
        <p14:creationId xmlns:p14="http://schemas.microsoft.com/office/powerpoint/2010/main" val="3328818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03F1831-A074-42B5-8D90-339F34533067}"/>
              </a:ext>
            </a:extLst>
          </p:cNvPr>
          <p:cNvSpPr>
            <a:spLocks noGrp="1"/>
          </p:cNvSpPr>
          <p:nvPr>
            <p:ph type="ctrTitle"/>
          </p:nvPr>
        </p:nvSpPr>
        <p:spPr>
          <a:xfrm>
            <a:off x="1524000" y="1122363"/>
            <a:ext cx="9144000" cy="2387600"/>
          </a:xfrm>
        </p:spPr>
        <p:txBody>
          <a:bodyPr anchor="b"/>
          <a:lstStyle>
            <a:lvl1pPr algn="ctr">
              <a:defRPr sz="6000"/>
            </a:lvl1pPr>
          </a:lstStyle>
          <a:p>
            <a:r>
              <a:rPr lang="el-GR"/>
              <a:t>Κάντε κλικ για να επεξεργαστείτε τον τίτλο υποδείγματος</a:t>
            </a:r>
          </a:p>
        </p:txBody>
      </p:sp>
      <p:sp>
        <p:nvSpPr>
          <p:cNvPr id="3" name="Υπότιτλος 2">
            <a:extLst>
              <a:ext uri="{FF2B5EF4-FFF2-40B4-BE49-F238E27FC236}">
                <a16:creationId xmlns:a16="http://schemas.microsoft.com/office/drawing/2014/main" id="{40BFB798-B648-458B-A218-F963026A878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p>
        </p:txBody>
      </p:sp>
      <p:sp>
        <p:nvSpPr>
          <p:cNvPr id="4" name="Θέση ημερομηνίας 3">
            <a:extLst>
              <a:ext uri="{FF2B5EF4-FFF2-40B4-BE49-F238E27FC236}">
                <a16:creationId xmlns:a16="http://schemas.microsoft.com/office/drawing/2014/main" id="{04C23174-B772-4E43-8C6B-52215BDD4108}"/>
              </a:ext>
            </a:extLst>
          </p:cNvPr>
          <p:cNvSpPr>
            <a:spLocks noGrp="1"/>
          </p:cNvSpPr>
          <p:nvPr>
            <p:ph type="dt" sz="half" idx="10"/>
          </p:nvPr>
        </p:nvSpPr>
        <p:spPr>
          <a:xfrm>
            <a:off x="838200" y="6356350"/>
            <a:ext cx="2743200" cy="365125"/>
          </a:xfrm>
          <a:prstGeom prst="rect">
            <a:avLst/>
          </a:prstGeom>
        </p:spPr>
        <p:txBody>
          <a:bodyPr/>
          <a:lstStyle/>
          <a:p>
            <a:endParaRPr lang="el-GR" dirty="0"/>
          </a:p>
        </p:txBody>
      </p:sp>
      <p:sp>
        <p:nvSpPr>
          <p:cNvPr id="5" name="Θέση υποσέλιδου 4">
            <a:extLst>
              <a:ext uri="{FF2B5EF4-FFF2-40B4-BE49-F238E27FC236}">
                <a16:creationId xmlns:a16="http://schemas.microsoft.com/office/drawing/2014/main" id="{E9467990-7FC2-4922-9BA7-0837492B9206}"/>
              </a:ext>
            </a:extLst>
          </p:cNvPr>
          <p:cNvSpPr>
            <a:spLocks noGrp="1"/>
          </p:cNvSpPr>
          <p:nvPr>
            <p:ph type="ftr" sz="quarter" idx="11"/>
          </p:nvPr>
        </p:nvSpPr>
        <p:spPr/>
        <p:txBody>
          <a:bodyPr/>
          <a:lstStyle/>
          <a:p>
            <a:r>
              <a:rPr lang="en-US" dirty="0"/>
              <a:t>H </a:t>
            </a:r>
            <a:r>
              <a:rPr lang="el-GR" dirty="0"/>
              <a:t>βαρύτητα</a:t>
            </a:r>
          </a:p>
        </p:txBody>
      </p:sp>
      <p:sp>
        <p:nvSpPr>
          <p:cNvPr id="6" name="Θέση αριθμού διαφάνειας 5">
            <a:extLst>
              <a:ext uri="{FF2B5EF4-FFF2-40B4-BE49-F238E27FC236}">
                <a16:creationId xmlns:a16="http://schemas.microsoft.com/office/drawing/2014/main" id="{5EC5A3F7-4A93-4694-9256-5FDE66B36941}"/>
              </a:ext>
            </a:extLst>
          </p:cNvPr>
          <p:cNvSpPr>
            <a:spLocks noGrp="1"/>
          </p:cNvSpPr>
          <p:nvPr>
            <p:ph type="sldNum" sz="quarter" idx="12"/>
          </p:nvPr>
        </p:nvSpPr>
        <p:spPr/>
        <p:txBody>
          <a:bodyPr/>
          <a:lstStyle/>
          <a:p>
            <a:fld id="{6A4C67C7-26B8-49A5-8FF0-EA49E009660A}" type="slidenum">
              <a:rPr lang="el-GR" smtClean="0"/>
              <a:t>‹#›</a:t>
            </a:fld>
            <a:endParaRPr lang="el-GR" dirty="0"/>
          </a:p>
        </p:txBody>
      </p:sp>
    </p:spTree>
    <p:extLst>
      <p:ext uri="{BB962C8B-B14F-4D97-AF65-F5344CB8AC3E}">
        <p14:creationId xmlns:p14="http://schemas.microsoft.com/office/powerpoint/2010/main" val="325402050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DE44E04-EFD7-4A61-A60A-62D331BDABE7}"/>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8414D9B4-EF77-4501-B1BF-2E7F44287A01}"/>
              </a:ext>
            </a:extLst>
          </p:cNvPr>
          <p:cNvSpPr>
            <a:spLocks noGrp="1"/>
          </p:cNvSpPr>
          <p:nvPr>
            <p:ph type="body" orient="vert" idx="1"/>
          </p:nvPr>
        </p:nvSpPr>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86C8B0AB-E5C8-4025-883F-3C04A1459C62}"/>
              </a:ext>
            </a:extLst>
          </p:cNvPr>
          <p:cNvSpPr>
            <a:spLocks noGrp="1"/>
          </p:cNvSpPr>
          <p:nvPr>
            <p:ph type="dt" sz="half" idx="10"/>
          </p:nvPr>
        </p:nvSpPr>
        <p:spPr>
          <a:xfrm>
            <a:off x="838200" y="6356350"/>
            <a:ext cx="2743200" cy="365125"/>
          </a:xfrm>
          <a:prstGeom prst="rect">
            <a:avLst/>
          </a:prstGeom>
        </p:spPr>
        <p:txBody>
          <a:bodyPr/>
          <a:lstStyle/>
          <a:p>
            <a:endParaRPr lang="el-GR" dirty="0"/>
          </a:p>
        </p:txBody>
      </p:sp>
      <p:sp>
        <p:nvSpPr>
          <p:cNvPr id="5" name="Θέση υποσέλιδου 4">
            <a:extLst>
              <a:ext uri="{FF2B5EF4-FFF2-40B4-BE49-F238E27FC236}">
                <a16:creationId xmlns:a16="http://schemas.microsoft.com/office/drawing/2014/main" id="{5BFE57F1-C82D-40AB-B0C4-7AE345D65678}"/>
              </a:ext>
            </a:extLst>
          </p:cNvPr>
          <p:cNvSpPr>
            <a:spLocks noGrp="1"/>
          </p:cNvSpPr>
          <p:nvPr>
            <p:ph type="ftr" sz="quarter" idx="11"/>
          </p:nvPr>
        </p:nvSpPr>
        <p:spPr/>
        <p:txBody>
          <a:bodyPr/>
          <a:lstStyle/>
          <a:p>
            <a:r>
              <a:rPr lang="en-US" dirty="0"/>
              <a:t>H </a:t>
            </a:r>
            <a:r>
              <a:rPr lang="el-GR" dirty="0"/>
              <a:t>βαρύτητα</a:t>
            </a:r>
          </a:p>
        </p:txBody>
      </p:sp>
      <p:sp>
        <p:nvSpPr>
          <p:cNvPr id="6" name="Θέση αριθμού διαφάνειας 5">
            <a:extLst>
              <a:ext uri="{FF2B5EF4-FFF2-40B4-BE49-F238E27FC236}">
                <a16:creationId xmlns:a16="http://schemas.microsoft.com/office/drawing/2014/main" id="{96DA59A1-2EED-4F03-9312-D1BA747A7214}"/>
              </a:ext>
            </a:extLst>
          </p:cNvPr>
          <p:cNvSpPr>
            <a:spLocks noGrp="1"/>
          </p:cNvSpPr>
          <p:nvPr>
            <p:ph type="sldNum" sz="quarter" idx="12"/>
          </p:nvPr>
        </p:nvSpPr>
        <p:spPr/>
        <p:txBody>
          <a:bodyPr/>
          <a:lstStyle/>
          <a:p>
            <a:fld id="{6A4C67C7-26B8-49A5-8FF0-EA49E009660A}" type="slidenum">
              <a:rPr lang="el-GR" smtClean="0"/>
              <a:t>‹#›</a:t>
            </a:fld>
            <a:endParaRPr lang="el-GR" dirty="0"/>
          </a:p>
        </p:txBody>
      </p:sp>
    </p:spTree>
    <p:extLst>
      <p:ext uri="{BB962C8B-B14F-4D97-AF65-F5344CB8AC3E}">
        <p14:creationId xmlns:p14="http://schemas.microsoft.com/office/powerpoint/2010/main" val="223096305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B6172656-BAB2-4AF6-9744-004F87565E92}"/>
              </a:ext>
            </a:extLst>
          </p:cNvPr>
          <p:cNvSpPr>
            <a:spLocks noGrp="1"/>
          </p:cNvSpPr>
          <p:nvPr>
            <p:ph type="title" orient="vert"/>
          </p:nvPr>
        </p:nvSpPr>
        <p:spPr>
          <a:xfrm>
            <a:off x="8724900" y="365125"/>
            <a:ext cx="2628900" cy="5811838"/>
          </a:xfr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C23CFD5A-2175-431A-A9D0-9C3489C57D9D}"/>
              </a:ext>
            </a:extLst>
          </p:cNvPr>
          <p:cNvSpPr>
            <a:spLocks noGrp="1"/>
          </p:cNvSpPr>
          <p:nvPr>
            <p:ph type="body" orient="vert" idx="1"/>
          </p:nvPr>
        </p:nvSpPr>
        <p:spPr>
          <a:xfrm>
            <a:off x="838200" y="365125"/>
            <a:ext cx="7734300" cy="5811838"/>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D0190AAD-7C9B-4E7F-9D0C-142391283B97}"/>
              </a:ext>
            </a:extLst>
          </p:cNvPr>
          <p:cNvSpPr>
            <a:spLocks noGrp="1"/>
          </p:cNvSpPr>
          <p:nvPr>
            <p:ph type="dt" sz="half" idx="10"/>
          </p:nvPr>
        </p:nvSpPr>
        <p:spPr>
          <a:xfrm>
            <a:off x="838200" y="6356350"/>
            <a:ext cx="2743200" cy="365125"/>
          </a:xfrm>
          <a:prstGeom prst="rect">
            <a:avLst/>
          </a:prstGeom>
        </p:spPr>
        <p:txBody>
          <a:bodyPr/>
          <a:lstStyle/>
          <a:p>
            <a:endParaRPr lang="el-GR" dirty="0"/>
          </a:p>
        </p:txBody>
      </p:sp>
      <p:sp>
        <p:nvSpPr>
          <p:cNvPr id="5" name="Θέση υποσέλιδου 4">
            <a:extLst>
              <a:ext uri="{FF2B5EF4-FFF2-40B4-BE49-F238E27FC236}">
                <a16:creationId xmlns:a16="http://schemas.microsoft.com/office/drawing/2014/main" id="{EE3014FE-6A80-435D-B7DE-DEB4A65FFF22}"/>
              </a:ext>
            </a:extLst>
          </p:cNvPr>
          <p:cNvSpPr>
            <a:spLocks noGrp="1"/>
          </p:cNvSpPr>
          <p:nvPr>
            <p:ph type="ftr" sz="quarter" idx="11"/>
          </p:nvPr>
        </p:nvSpPr>
        <p:spPr/>
        <p:txBody>
          <a:bodyPr/>
          <a:lstStyle/>
          <a:p>
            <a:r>
              <a:rPr lang="en-US" dirty="0"/>
              <a:t>H </a:t>
            </a:r>
            <a:r>
              <a:rPr lang="el-GR" dirty="0"/>
              <a:t>βαρύτητα</a:t>
            </a:r>
          </a:p>
        </p:txBody>
      </p:sp>
      <p:sp>
        <p:nvSpPr>
          <p:cNvPr id="6" name="Θέση αριθμού διαφάνειας 5">
            <a:extLst>
              <a:ext uri="{FF2B5EF4-FFF2-40B4-BE49-F238E27FC236}">
                <a16:creationId xmlns:a16="http://schemas.microsoft.com/office/drawing/2014/main" id="{BD4170A5-226A-4CA1-9FFA-2B41CFBF26D9}"/>
              </a:ext>
            </a:extLst>
          </p:cNvPr>
          <p:cNvSpPr>
            <a:spLocks noGrp="1"/>
          </p:cNvSpPr>
          <p:nvPr>
            <p:ph type="sldNum" sz="quarter" idx="12"/>
          </p:nvPr>
        </p:nvSpPr>
        <p:spPr/>
        <p:txBody>
          <a:bodyPr/>
          <a:lstStyle/>
          <a:p>
            <a:fld id="{6A4C67C7-26B8-49A5-8FF0-EA49E009660A}" type="slidenum">
              <a:rPr lang="el-GR" smtClean="0"/>
              <a:t>‹#›</a:t>
            </a:fld>
            <a:endParaRPr lang="el-GR" dirty="0"/>
          </a:p>
        </p:txBody>
      </p:sp>
    </p:spTree>
    <p:extLst>
      <p:ext uri="{BB962C8B-B14F-4D97-AF65-F5344CB8AC3E}">
        <p14:creationId xmlns:p14="http://schemas.microsoft.com/office/powerpoint/2010/main" val="208940269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C5C5AB3-677A-40DB-ACB9-E544FA172208}"/>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53B73FE5-A195-473B-B8D5-B8C2A80FF9F1}"/>
              </a:ext>
            </a:extLst>
          </p:cNvPr>
          <p:cNvSpPr>
            <a:spLocks noGrp="1"/>
          </p:cNvSpPr>
          <p:nvPr>
            <p:ph idx="1"/>
          </p:nvPr>
        </p:nvSpPr>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9BD5F90D-E90C-4EED-9DF4-C642A671B1FC}"/>
              </a:ext>
            </a:extLst>
          </p:cNvPr>
          <p:cNvSpPr>
            <a:spLocks noGrp="1"/>
          </p:cNvSpPr>
          <p:nvPr>
            <p:ph type="dt" sz="half" idx="10"/>
          </p:nvPr>
        </p:nvSpPr>
        <p:spPr>
          <a:xfrm>
            <a:off x="838200" y="6356350"/>
            <a:ext cx="2743200" cy="365125"/>
          </a:xfrm>
          <a:prstGeom prst="rect">
            <a:avLst/>
          </a:prstGeom>
        </p:spPr>
        <p:txBody>
          <a:bodyPr/>
          <a:lstStyle/>
          <a:p>
            <a:endParaRPr lang="el-GR" dirty="0"/>
          </a:p>
        </p:txBody>
      </p:sp>
      <p:sp>
        <p:nvSpPr>
          <p:cNvPr id="5" name="Θέση υποσέλιδου 4">
            <a:extLst>
              <a:ext uri="{FF2B5EF4-FFF2-40B4-BE49-F238E27FC236}">
                <a16:creationId xmlns:a16="http://schemas.microsoft.com/office/drawing/2014/main" id="{706EB3CE-BF2B-4FA6-9943-6672C4FB8950}"/>
              </a:ext>
            </a:extLst>
          </p:cNvPr>
          <p:cNvSpPr>
            <a:spLocks noGrp="1"/>
          </p:cNvSpPr>
          <p:nvPr>
            <p:ph type="ftr" sz="quarter" idx="11"/>
          </p:nvPr>
        </p:nvSpPr>
        <p:spPr/>
        <p:txBody>
          <a:bodyPr/>
          <a:lstStyle/>
          <a:p>
            <a:r>
              <a:rPr lang="en-US" dirty="0"/>
              <a:t>H </a:t>
            </a:r>
            <a:r>
              <a:rPr lang="el-GR" dirty="0"/>
              <a:t>βαρύτητα</a:t>
            </a:r>
          </a:p>
        </p:txBody>
      </p:sp>
      <p:sp>
        <p:nvSpPr>
          <p:cNvPr id="6" name="Θέση αριθμού διαφάνειας 5">
            <a:extLst>
              <a:ext uri="{FF2B5EF4-FFF2-40B4-BE49-F238E27FC236}">
                <a16:creationId xmlns:a16="http://schemas.microsoft.com/office/drawing/2014/main" id="{CC19A923-381F-4E7C-A1A6-2F9132284BB5}"/>
              </a:ext>
            </a:extLst>
          </p:cNvPr>
          <p:cNvSpPr>
            <a:spLocks noGrp="1"/>
          </p:cNvSpPr>
          <p:nvPr>
            <p:ph type="sldNum" sz="quarter" idx="12"/>
          </p:nvPr>
        </p:nvSpPr>
        <p:spPr/>
        <p:txBody>
          <a:bodyPr/>
          <a:lstStyle/>
          <a:p>
            <a:fld id="{6A4C67C7-26B8-49A5-8FF0-EA49E009660A}" type="slidenum">
              <a:rPr lang="el-GR" smtClean="0"/>
              <a:t>‹#›</a:t>
            </a:fld>
            <a:endParaRPr lang="el-GR" dirty="0"/>
          </a:p>
        </p:txBody>
      </p:sp>
    </p:spTree>
    <p:extLst>
      <p:ext uri="{BB962C8B-B14F-4D97-AF65-F5344CB8AC3E}">
        <p14:creationId xmlns:p14="http://schemas.microsoft.com/office/powerpoint/2010/main" val="347373010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369CB3D-25B9-4D0D-95B8-EA2296296289}"/>
              </a:ext>
            </a:extLst>
          </p:cNvPr>
          <p:cNvSpPr>
            <a:spLocks noGrp="1"/>
          </p:cNvSpPr>
          <p:nvPr>
            <p:ph type="title"/>
          </p:nvPr>
        </p:nvSpPr>
        <p:spPr>
          <a:xfrm>
            <a:off x="831850" y="1709738"/>
            <a:ext cx="10515600" cy="2852737"/>
          </a:xfrm>
        </p:spPr>
        <p:txBody>
          <a:bodyPr anchor="b"/>
          <a:lstStyle>
            <a:lvl1pPr>
              <a:defRPr sz="6000"/>
            </a:lvl1p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0C8961FD-A67E-4D3F-A5DF-C88E24AA01A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Επεξεργασία στυλ υποδείγματος κειμένου</a:t>
            </a:r>
          </a:p>
        </p:txBody>
      </p:sp>
      <p:sp>
        <p:nvSpPr>
          <p:cNvPr id="4" name="Θέση ημερομηνίας 3">
            <a:extLst>
              <a:ext uri="{FF2B5EF4-FFF2-40B4-BE49-F238E27FC236}">
                <a16:creationId xmlns:a16="http://schemas.microsoft.com/office/drawing/2014/main" id="{5EB895E4-D2B7-4AFA-807F-98A8DEF0ACAB}"/>
              </a:ext>
            </a:extLst>
          </p:cNvPr>
          <p:cNvSpPr>
            <a:spLocks noGrp="1"/>
          </p:cNvSpPr>
          <p:nvPr>
            <p:ph type="dt" sz="half" idx="10"/>
          </p:nvPr>
        </p:nvSpPr>
        <p:spPr>
          <a:xfrm>
            <a:off x="838200" y="6356350"/>
            <a:ext cx="2743200" cy="365125"/>
          </a:xfrm>
          <a:prstGeom prst="rect">
            <a:avLst/>
          </a:prstGeom>
        </p:spPr>
        <p:txBody>
          <a:bodyPr/>
          <a:lstStyle/>
          <a:p>
            <a:endParaRPr lang="el-GR" dirty="0"/>
          </a:p>
        </p:txBody>
      </p:sp>
      <p:sp>
        <p:nvSpPr>
          <p:cNvPr id="5" name="Θέση υποσέλιδου 4">
            <a:extLst>
              <a:ext uri="{FF2B5EF4-FFF2-40B4-BE49-F238E27FC236}">
                <a16:creationId xmlns:a16="http://schemas.microsoft.com/office/drawing/2014/main" id="{B0595FAE-EFF4-402A-AD87-237BA8FF7381}"/>
              </a:ext>
            </a:extLst>
          </p:cNvPr>
          <p:cNvSpPr>
            <a:spLocks noGrp="1"/>
          </p:cNvSpPr>
          <p:nvPr>
            <p:ph type="ftr" sz="quarter" idx="11"/>
          </p:nvPr>
        </p:nvSpPr>
        <p:spPr/>
        <p:txBody>
          <a:bodyPr/>
          <a:lstStyle/>
          <a:p>
            <a:r>
              <a:rPr lang="en-US" dirty="0"/>
              <a:t>H </a:t>
            </a:r>
            <a:r>
              <a:rPr lang="el-GR" dirty="0"/>
              <a:t>βαρύτητα</a:t>
            </a:r>
          </a:p>
        </p:txBody>
      </p:sp>
      <p:sp>
        <p:nvSpPr>
          <p:cNvPr id="6" name="Θέση αριθμού διαφάνειας 5">
            <a:extLst>
              <a:ext uri="{FF2B5EF4-FFF2-40B4-BE49-F238E27FC236}">
                <a16:creationId xmlns:a16="http://schemas.microsoft.com/office/drawing/2014/main" id="{FCB8B199-F069-4AF9-BDFE-0595F8523652}"/>
              </a:ext>
            </a:extLst>
          </p:cNvPr>
          <p:cNvSpPr>
            <a:spLocks noGrp="1"/>
          </p:cNvSpPr>
          <p:nvPr>
            <p:ph type="sldNum" sz="quarter" idx="12"/>
          </p:nvPr>
        </p:nvSpPr>
        <p:spPr/>
        <p:txBody>
          <a:bodyPr/>
          <a:lstStyle/>
          <a:p>
            <a:fld id="{6A4C67C7-26B8-49A5-8FF0-EA49E009660A}" type="slidenum">
              <a:rPr lang="el-GR" smtClean="0"/>
              <a:t>‹#›</a:t>
            </a:fld>
            <a:endParaRPr lang="el-GR" dirty="0"/>
          </a:p>
        </p:txBody>
      </p:sp>
    </p:spTree>
    <p:extLst>
      <p:ext uri="{BB962C8B-B14F-4D97-AF65-F5344CB8AC3E}">
        <p14:creationId xmlns:p14="http://schemas.microsoft.com/office/powerpoint/2010/main" val="122031881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78E5076-8640-42EB-A12A-C9812670524F}"/>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46D97D25-9CE7-4944-8898-0D26624D4741}"/>
              </a:ext>
            </a:extLst>
          </p:cNvPr>
          <p:cNvSpPr>
            <a:spLocks noGrp="1"/>
          </p:cNvSpPr>
          <p:nvPr>
            <p:ph sz="half" idx="1"/>
          </p:nvPr>
        </p:nvSpPr>
        <p:spPr>
          <a:xfrm>
            <a:off x="838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a:extLst>
              <a:ext uri="{FF2B5EF4-FFF2-40B4-BE49-F238E27FC236}">
                <a16:creationId xmlns:a16="http://schemas.microsoft.com/office/drawing/2014/main" id="{16DA5024-1511-496C-BE61-15B58B3D746E}"/>
              </a:ext>
            </a:extLst>
          </p:cNvPr>
          <p:cNvSpPr>
            <a:spLocks noGrp="1"/>
          </p:cNvSpPr>
          <p:nvPr>
            <p:ph sz="half" idx="2"/>
          </p:nvPr>
        </p:nvSpPr>
        <p:spPr>
          <a:xfrm>
            <a:off x="6172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a:extLst>
              <a:ext uri="{FF2B5EF4-FFF2-40B4-BE49-F238E27FC236}">
                <a16:creationId xmlns:a16="http://schemas.microsoft.com/office/drawing/2014/main" id="{A058A102-8105-4E44-9301-F849BD387FF0}"/>
              </a:ext>
            </a:extLst>
          </p:cNvPr>
          <p:cNvSpPr>
            <a:spLocks noGrp="1"/>
          </p:cNvSpPr>
          <p:nvPr>
            <p:ph type="dt" sz="half" idx="10"/>
          </p:nvPr>
        </p:nvSpPr>
        <p:spPr>
          <a:xfrm>
            <a:off x="838200" y="6356350"/>
            <a:ext cx="2743200" cy="365125"/>
          </a:xfrm>
          <a:prstGeom prst="rect">
            <a:avLst/>
          </a:prstGeom>
        </p:spPr>
        <p:txBody>
          <a:bodyPr/>
          <a:lstStyle/>
          <a:p>
            <a:endParaRPr lang="el-GR" dirty="0"/>
          </a:p>
        </p:txBody>
      </p:sp>
      <p:sp>
        <p:nvSpPr>
          <p:cNvPr id="6" name="Θέση υποσέλιδου 5">
            <a:extLst>
              <a:ext uri="{FF2B5EF4-FFF2-40B4-BE49-F238E27FC236}">
                <a16:creationId xmlns:a16="http://schemas.microsoft.com/office/drawing/2014/main" id="{521BB801-0263-4183-9DD1-DDFB3C51F1B0}"/>
              </a:ext>
            </a:extLst>
          </p:cNvPr>
          <p:cNvSpPr>
            <a:spLocks noGrp="1"/>
          </p:cNvSpPr>
          <p:nvPr>
            <p:ph type="ftr" sz="quarter" idx="11"/>
          </p:nvPr>
        </p:nvSpPr>
        <p:spPr/>
        <p:txBody>
          <a:bodyPr/>
          <a:lstStyle/>
          <a:p>
            <a:r>
              <a:rPr lang="en-US" dirty="0"/>
              <a:t>H </a:t>
            </a:r>
            <a:r>
              <a:rPr lang="el-GR" dirty="0"/>
              <a:t>βαρύτητα</a:t>
            </a:r>
          </a:p>
        </p:txBody>
      </p:sp>
      <p:sp>
        <p:nvSpPr>
          <p:cNvPr id="7" name="Θέση αριθμού διαφάνειας 6">
            <a:extLst>
              <a:ext uri="{FF2B5EF4-FFF2-40B4-BE49-F238E27FC236}">
                <a16:creationId xmlns:a16="http://schemas.microsoft.com/office/drawing/2014/main" id="{BEEAF19B-1896-4B49-8214-3A988106251A}"/>
              </a:ext>
            </a:extLst>
          </p:cNvPr>
          <p:cNvSpPr>
            <a:spLocks noGrp="1"/>
          </p:cNvSpPr>
          <p:nvPr>
            <p:ph type="sldNum" sz="quarter" idx="12"/>
          </p:nvPr>
        </p:nvSpPr>
        <p:spPr/>
        <p:txBody>
          <a:bodyPr/>
          <a:lstStyle/>
          <a:p>
            <a:fld id="{6A4C67C7-26B8-49A5-8FF0-EA49E009660A}" type="slidenum">
              <a:rPr lang="el-GR" smtClean="0"/>
              <a:t>‹#›</a:t>
            </a:fld>
            <a:endParaRPr lang="el-GR" dirty="0"/>
          </a:p>
        </p:txBody>
      </p:sp>
    </p:spTree>
    <p:extLst>
      <p:ext uri="{BB962C8B-B14F-4D97-AF65-F5344CB8AC3E}">
        <p14:creationId xmlns:p14="http://schemas.microsoft.com/office/powerpoint/2010/main" val="426617724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99C648E-4046-459C-B667-EE35C4D3D644}"/>
              </a:ext>
            </a:extLst>
          </p:cNvPr>
          <p:cNvSpPr>
            <a:spLocks noGrp="1"/>
          </p:cNvSpPr>
          <p:nvPr>
            <p:ph type="title"/>
          </p:nvPr>
        </p:nvSpPr>
        <p:spPr>
          <a:xfrm>
            <a:off x="839788" y="365125"/>
            <a:ext cx="10515600" cy="1325563"/>
          </a:xfrm>
        </p:spPr>
        <p:txBody>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3F8D1D42-5992-4B2F-83BC-FB733049EA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124A5B92-1742-4399-A67D-8AEABCCECB80}"/>
              </a:ext>
            </a:extLst>
          </p:cNvPr>
          <p:cNvSpPr>
            <a:spLocks noGrp="1"/>
          </p:cNvSpPr>
          <p:nvPr>
            <p:ph sz="half" idx="2"/>
          </p:nvPr>
        </p:nvSpPr>
        <p:spPr>
          <a:xfrm>
            <a:off x="839788" y="2505075"/>
            <a:ext cx="5157787"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a:extLst>
              <a:ext uri="{FF2B5EF4-FFF2-40B4-BE49-F238E27FC236}">
                <a16:creationId xmlns:a16="http://schemas.microsoft.com/office/drawing/2014/main" id="{39358786-2594-4CFC-8684-8A0677C0356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Θέση περιεχομένου 5">
            <a:extLst>
              <a:ext uri="{FF2B5EF4-FFF2-40B4-BE49-F238E27FC236}">
                <a16:creationId xmlns:a16="http://schemas.microsoft.com/office/drawing/2014/main" id="{D6CF463A-1393-47D8-AF13-9892814A46A0}"/>
              </a:ext>
            </a:extLst>
          </p:cNvPr>
          <p:cNvSpPr>
            <a:spLocks noGrp="1"/>
          </p:cNvSpPr>
          <p:nvPr>
            <p:ph sz="quarter" idx="4"/>
          </p:nvPr>
        </p:nvSpPr>
        <p:spPr>
          <a:xfrm>
            <a:off x="6172200" y="2505075"/>
            <a:ext cx="5183188"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6">
            <a:extLst>
              <a:ext uri="{FF2B5EF4-FFF2-40B4-BE49-F238E27FC236}">
                <a16:creationId xmlns:a16="http://schemas.microsoft.com/office/drawing/2014/main" id="{9CBE93F9-0631-4CA6-B5E9-120A61F54BE1}"/>
              </a:ext>
            </a:extLst>
          </p:cNvPr>
          <p:cNvSpPr>
            <a:spLocks noGrp="1"/>
          </p:cNvSpPr>
          <p:nvPr>
            <p:ph type="dt" sz="half" idx="10"/>
          </p:nvPr>
        </p:nvSpPr>
        <p:spPr>
          <a:xfrm>
            <a:off x="838200" y="6356350"/>
            <a:ext cx="2743200" cy="365125"/>
          </a:xfrm>
          <a:prstGeom prst="rect">
            <a:avLst/>
          </a:prstGeom>
        </p:spPr>
        <p:txBody>
          <a:bodyPr/>
          <a:lstStyle/>
          <a:p>
            <a:endParaRPr lang="el-GR" dirty="0"/>
          </a:p>
        </p:txBody>
      </p:sp>
      <p:sp>
        <p:nvSpPr>
          <p:cNvPr id="8" name="Θέση υποσέλιδου 7">
            <a:extLst>
              <a:ext uri="{FF2B5EF4-FFF2-40B4-BE49-F238E27FC236}">
                <a16:creationId xmlns:a16="http://schemas.microsoft.com/office/drawing/2014/main" id="{7738DE21-75B7-428A-9299-B2DC6C4FE5A8}"/>
              </a:ext>
            </a:extLst>
          </p:cNvPr>
          <p:cNvSpPr>
            <a:spLocks noGrp="1"/>
          </p:cNvSpPr>
          <p:nvPr>
            <p:ph type="ftr" sz="quarter" idx="11"/>
          </p:nvPr>
        </p:nvSpPr>
        <p:spPr/>
        <p:txBody>
          <a:bodyPr/>
          <a:lstStyle/>
          <a:p>
            <a:r>
              <a:rPr lang="en-US" dirty="0"/>
              <a:t>H </a:t>
            </a:r>
            <a:r>
              <a:rPr lang="el-GR" dirty="0"/>
              <a:t>βαρύτητα</a:t>
            </a:r>
          </a:p>
        </p:txBody>
      </p:sp>
      <p:sp>
        <p:nvSpPr>
          <p:cNvPr id="9" name="Θέση αριθμού διαφάνειας 8">
            <a:extLst>
              <a:ext uri="{FF2B5EF4-FFF2-40B4-BE49-F238E27FC236}">
                <a16:creationId xmlns:a16="http://schemas.microsoft.com/office/drawing/2014/main" id="{1B63E1D1-4FF0-4A84-BE6E-0697850CF25A}"/>
              </a:ext>
            </a:extLst>
          </p:cNvPr>
          <p:cNvSpPr>
            <a:spLocks noGrp="1"/>
          </p:cNvSpPr>
          <p:nvPr>
            <p:ph type="sldNum" sz="quarter" idx="12"/>
          </p:nvPr>
        </p:nvSpPr>
        <p:spPr/>
        <p:txBody>
          <a:bodyPr/>
          <a:lstStyle/>
          <a:p>
            <a:fld id="{6A4C67C7-26B8-49A5-8FF0-EA49E009660A}" type="slidenum">
              <a:rPr lang="el-GR" smtClean="0"/>
              <a:t>‹#›</a:t>
            </a:fld>
            <a:endParaRPr lang="el-GR" dirty="0"/>
          </a:p>
        </p:txBody>
      </p:sp>
    </p:spTree>
    <p:extLst>
      <p:ext uri="{BB962C8B-B14F-4D97-AF65-F5344CB8AC3E}">
        <p14:creationId xmlns:p14="http://schemas.microsoft.com/office/powerpoint/2010/main" val="250950863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195E6D8-1932-42A2-B46C-8EFA11C25206}"/>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ημερομηνίας 2">
            <a:extLst>
              <a:ext uri="{FF2B5EF4-FFF2-40B4-BE49-F238E27FC236}">
                <a16:creationId xmlns:a16="http://schemas.microsoft.com/office/drawing/2014/main" id="{6459214C-5ECF-474C-AB25-40B8C2E8A9A9}"/>
              </a:ext>
            </a:extLst>
          </p:cNvPr>
          <p:cNvSpPr>
            <a:spLocks noGrp="1"/>
          </p:cNvSpPr>
          <p:nvPr>
            <p:ph type="dt" sz="half" idx="10"/>
          </p:nvPr>
        </p:nvSpPr>
        <p:spPr>
          <a:xfrm>
            <a:off x="838200" y="6356350"/>
            <a:ext cx="2743200" cy="365125"/>
          </a:xfrm>
          <a:prstGeom prst="rect">
            <a:avLst/>
          </a:prstGeom>
        </p:spPr>
        <p:txBody>
          <a:bodyPr/>
          <a:lstStyle/>
          <a:p>
            <a:endParaRPr lang="el-GR" dirty="0"/>
          </a:p>
        </p:txBody>
      </p:sp>
      <p:sp>
        <p:nvSpPr>
          <p:cNvPr id="4" name="Θέση υποσέλιδου 3">
            <a:extLst>
              <a:ext uri="{FF2B5EF4-FFF2-40B4-BE49-F238E27FC236}">
                <a16:creationId xmlns:a16="http://schemas.microsoft.com/office/drawing/2014/main" id="{4E4D4229-AA08-4776-8E25-2CC6240CB5FA}"/>
              </a:ext>
            </a:extLst>
          </p:cNvPr>
          <p:cNvSpPr>
            <a:spLocks noGrp="1"/>
          </p:cNvSpPr>
          <p:nvPr>
            <p:ph type="ftr" sz="quarter" idx="11"/>
          </p:nvPr>
        </p:nvSpPr>
        <p:spPr/>
        <p:txBody>
          <a:bodyPr/>
          <a:lstStyle/>
          <a:p>
            <a:r>
              <a:rPr lang="en-US" dirty="0"/>
              <a:t>H </a:t>
            </a:r>
            <a:r>
              <a:rPr lang="el-GR" dirty="0"/>
              <a:t>βαρύτητα</a:t>
            </a:r>
          </a:p>
        </p:txBody>
      </p:sp>
      <p:sp>
        <p:nvSpPr>
          <p:cNvPr id="5" name="Θέση αριθμού διαφάνειας 4">
            <a:extLst>
              <a:ext uri="{FF2B5EF4-FFF2-40B4-BE49-F238E27FC236}">
                <a16:creationId xmlns:a16="http://schemas.microsoft.com/office/drawing/2014/main" id="{6787B036-B030-4CE3-8C43-EFEF55CCCD4B}"/>
              </a:ext>
            </a:extLst>
          </p:cNvPr>
          <p:cNvSpPr>
            <a:spLocks noGrp="1"/>
          </p:cNvSpPr>
          <p:nvPr>
            <p:ph type="sldNum" sz="quarter" idx="12"/>
          </p:nvPr>
        </p:nvSpPr>
        <p:spPr/>
        <p:txBody>
          <a:bodyPr/>
          <a:lstStyle/>
          <a:p>
            <a:fld id="{6A4C67C7-26B8-49A5-8FF0-EA49E009660A}" type="slidenum">
              <a:rPr lang="el-GR" smtClean="0"/>
              <a:t>‹#›</a:t>
            </a:fld>
            <a:endParaRPr lang="el-GR" dirty="0"/>
          </a:p>
        </p:txBody>
      </p:sp>
    </p:spTree>
    <p:extLst>
      <p:ext uri="{BB962C8B-B14F-4D97-AF65-F5344CB8AC3E}">
        <p14:creationId xmlns:p14="http://schemas.microsoft.com/office/powerpoint/2010/main" val="253264516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a:extLst>
              <a:ext uri="{FF2B5EF4-FFF2-40B4-BE49-F238E27FC236}">
                <a16:creationId xmlns:a16="http://schemas.microsoft.com/office/drawing/2014/main" id="{F789DD0E-AF66-4D2F-92A6-116D1046E606}"/>
              </a:ext>
            </a:extLst>
          </p:cNvPr>
          <p:cNvSpPr>
            <a:spLocks noGrp="1"/>
          </p:cNvSpPr>
          <p:nvPr>
            <p:ph type="dt" sz="half" idx="10"/>
          </p:nvPr>
        </p:nvSpPr>
        <p:spPr>
          <a:xfrm>
            <a:off x="838200" y="6356350"/>
            <a:ext cx="2743200" cy="365125"/>
          </a:xfrm>
          <a:prstGeom prst="rect">
            <a:avLst/>
          </a:prstGeom>
        </p:spPr>
        <p:txBody>
          <a:bodyPr/>
          <a:lstStyle/>
          <a:p>
            <a:endParaRPr lang="el-GR" dirty="0"/>
          </a:p>
        </p:txBody>
      </p:sp>
      <p:sp>
        <p:nvSpPr>
          <p:cNvPr id="3" name="Θέση υποσέλιδου 2">
            <a:extLst>
              <a:ext uri="{FF2B5EF4-FFF2-40B4-BE49-F238E27FC236}">
                <a16:creationId xmlns:a16="http://schemas.microsoft.com/office/drawing/2014/main" id="{007E2860-1DD8-4CF2-8525-89C31A779095}"/>
              </a:ext>
            </a:extLst>
          </p:cNvPr>
          <p:cNvSpPr>
            <a:spLocks noGrp="1"/>
          </p:cNvSpPr>
          <p:nvPr>
            <p:ph type="ftr" sz="quarter" idx="11"/>
          </p:nvPr>
        </p:nvSpPr>
        <p:spPr/>
        <p:txBody>
          <a:bodyPr/>
          <a:lstStyle/>
          <a:p>
            <a:r>
              <a:rPr lang="en-US" dirty="0"/>
              <a:t>H </a:t>
            </a:r>
            <a:r>
              <a:rPr lang="el-GR" dirty="0"/>
              <a:t>βαρύτητα</a:t>
            </a:r>
          </a:p>
        </p:txBody>
      </p:sp>
      <p:sp>
        <p:nvSpPr>
          <p:cNvPr id="4" name="Θέση αριθμού διαφάνειας 3">
            <a:extLst>
              <a:ext uri="{FF2B5EF4-FFF2-40B4-BE49-F238E27FC236}">
                <a16:creationId xmlns:a16="http://schemas.microsoft.com/office/drawing/2014/main" id="{CC4EBAAA-6DE3-43A8-8577-0D1B78A2F995}"/>
              </a:ext>
            </a:extLst>
          </p:cNvPr>
          <p:cNvSpPr>
            <a:spLocks noGrp="1"/>
          </p:cNvSpPr>
          <p:nvPr>
            <p:ph type="sldNum" sz="quarter" idx="12"/>
          </p:nvPr>
        </p:nvSpPr>
        <p:spPr/>
        <p:txBody>
          <a:bodyPr/>
          <a:lstStyle/>
          <a:p>
            <a:fld id="{6A4C67C7-26B8-49A5-8FF0-EA49E009660A}" type="slidenum">
              <a:rPr lang="el-GR" smtClean="0"/>
              <a:t>‹#›</a:t>
            </a:fld>
            <a:endParaRPr lang="el-GR" dirty="0"/>
          </a:p>
        </p:txBody>
      </p:sp>
    </p:spTree>
    <p:extLst>
      <p:ext uri="{BB962C8B-B14F-4D97-AF65-F5344CB8AC3E}">
        <p14:creationId xmlns:p14="http://schemas.microsoft.com/office/powerpoint/2010/main" val="420555332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B8AD08E-5B57-4AB7-A13A-62030F347ACB}"/>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F6CA245A-1BB4-4809-884B-A54D468BA53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a:extLst>
              <a:ext uri="{FF2B5EF4-FFF2-40B4-BE49-F238E27FC236}">
                <a16:creationId xmlns:a16="http://schemas.microsoft.com/office/drawing/2014/main" id="{FC11806F-F578-49C4-A6FB-4FF097B8D4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5F04BBD9-C752-4CFB-A4E9-B7618DD96545}"/>
              </a:ext>
            </a:extLst>
          </p:cNvPr>
          <p:cNvSpPr>
            <a:spLocks noGrp="1"/>
          </p:cNvSpPr>
          <p:nvPr>
            <p:ph type="dt" sz="half" idx="10"/>
          </p:nvPr>
        </p:nvSpPr>
        <p:spPr>
          <a:xfrm>
            <a:off x="838200" y="6356350"/>
            <a:ext cx="2743200" cy="365125"/>
          </a:xfrm>
          <a:prstGeom prst="rect">
            <a:avLst/>
          </a:prstGeom>
        </p:spPr>
        <p:txBody>
          <a:bodyPr/>
          <a:lstStyle/>
          <a:p>
            <a:endParaRPr lang="el-GR" dirty="0"/>
          </a:p>
        </p:txBody>
      </p:sp>
      <p:sp>
        <p:nvSpPr>
          <p:cNvPr id="6" name="Θέση υποσέλιδου 5">
            <a:extLst>
              <a:ext uri="{FF2B5EF4-FFF2-40B4-BE49-F238E27FC236}">
                <a16:creationId xmlns:a16="http://schemas.microsoft.com/office/drawing/2014/main" id="{B674E6A6-CDD4-4E9D-AA2C-AC86FCF72F72}"/>
              </a:ext>
            </a:extLst>
          </p:cNvPr>
          <p:cNvSpPr>
            <a:spLocks noGrp="1"/>
          </p:cNvSpPr>
          <p:nvPr>
            <p:ph type="ftr" sz="quarter" idx="11"/>
          </p:nvPr>
        </p:nvSpPr>
        <p:spPr/>
        <p:txBody>
          <a:bodyPr/>
          <a:lstStyle/>
          <a:p>
            <a:r>
              <a:rPr lang="en-US" dirty="0"/>
              <a:t>H </a:t>
            </a:r>
            <a:r>
              <a:rPr lang="el-GR" dirty="0"/>
              <a:t>βαρύτητα</a:t>
            </a:r>
          </a:p>
        </p:txBody>
      </p:sp>
      <p:sp>
        <p:nvSpPr>
          <p:cNvPr id="7" name="Θέση αριθμού διαφάνειας 6">
            <a:extLst>
              <a:ext uri="{FF2B5EF4-FFF2-40B4-BE49-F238E27FC236}">
                <a16:creationId xmlns:a16="http://schemas.microsoft.com/office/drawing/2014/main" id="{437C1605-6804-44C2-B7A1-CBCE1076FE08}"/>
              </a:ext>
            </a:extLst>
          </p:cNvPr>
          <p:cNvSpPr>
            <a:spLocks noGrp="1"/>
          </p:cNvSpPr>
          <p:nvPr>
            <p:ph type="sldNum" sz="quarter" idx="12"/>
          </p:nvPr>
        </p:nvSpPr>
        <p:spPr/>
        <p:txBody>
          <a:bodyPr/>
          <a:lstStyle/>
          <a:p>
            <a:fld id="{6A4C67C7-26B8-49A5-8FF0-EA49E009660A}" type="slidenum">
              <a:rPr lang="el-GR" smtClean="0"/>
              <a:t>‹#›</a:t>
            </a:fld>
            <a:endParaRPr lang="el-GR" dirty="0"/>
          </a:p>
        </p:txBody>
      </p:sp>
    </p:spTree>
    <p:extLst>
      <p:ext uri="{BB962C8B-B14F-4D97-AF65-F5344CB8AC3E}">
        <p14:creationId xmlns:p14="http://schemas.microsoft.com/office/powerpoint/2010/main" val="264786870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14DC16E-81CF-493A-B81B-86FD9B6DCEF4}"/>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a16="http://schemas.microsoft.com/office/drawing/2014/main" id="{D32FB454-08B7-4859-A476-343AC39C79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dirty="0"/>
          </a:p>
        </p:txBody>
      </p:sp>
      <p:sp>
        <p:nvSpPr>
          <p:cNvPr id="4" name="Θέση κειμένου 3">
            <a:extLst>
              <a:ext uri="{FF2B5EF4-FFF2-40B4-BE49-F238E27FC236}">
                <a16:creationId xmlns:a16="http://schemas.microsoft.com/office/drawing/2014/main" id="{A5BB1010-560C-4DB1-AB89-8FEFAA88D2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CA192CF8-5986-4B42-9B4F-E3FD445EDB90}"/>
              </a:ext>
            </a:extLst>
          </p:cNvPr>
          <p:cNvSpPr>
            <a:spLocks noGrp="1"/>
          </p:cNvSpPr>
          <p:nvPr>
            <p:ph type="dt" sz="half" idx="10"/>
          </p:nvPr>
        </p:nvSpPr>
        <p:spPr>
          <a:xfrm>
            <a:off x="838200" y="6356350"/>
            <a:ext cx="2743200" cy="365125"/>
          </a:xfrm>
          <a:prstGeom prst="rect">
            <a:avLst/>
          </a:prstGeom>
        </p:spPr>
        <p:txBody>
          <a:bodyPr/>
          <a:lstStyle/>
          <a:p>
            <a:endParaRPr lang="el-GR" dirty="0"/>
          </a:p>
        </p:txBody>
      </p:sp>
      <p:sp>
        <p:nvSpPr>
          <p:cNvPr id="6" name="Θέση υποσέλιδου 5">
            <a:extLst>
              <a:ext uri="{FF2B5EF4-FFF2-40B4-BE49-F238E27FC236}">
                <a16:creationId xmlns:a16="http://schemas.microsoft.com/office/drawing/2014/main" id="{03181FFD-21F0-423B-B46C-F0B416E09D6F}"/>
              </a:ext>
            </a:extLst>
          </p:cNvPr>
          <p:cNvSpPr>
            <a:spLocks noGrp="1"/>
          </p:cNvSpPr>
          <p:nvPr>
            <p:ph type="ftr" sz="quarter" idx="11"/>
          </p:nvPr>
        </p:nvSpPr>
        <p:spPr/>
        <p:txBody>
          <a:bodyPr/>
          <a:lstStyle/>
          <a:p>
            <a:r>
              <a:rPr lang="en-US" dirty="0"/>
              <a:t>H </a:t>
            </a:r>
            <a:r>
              <a:rPr lang="el-GR" dirty="0"/>
              <a:t>βαρύτητα</a:t>
            </a:r>
          </a:p>
        </p:txBody>
      </p:sp>
      <p:sp>
        <p:nvSpPr>
          <p:cNvPr id="7" name="Θέση αριθμού διαφάνειας 6">
            <a:extLst>
              <a:ext uri="{FF2B5EF4-FFF2-40B4-BE49-F238E27FC236}">
                <a16:creationId xmlns:a16="http://schemas.microsoft.com/office/drawing/2014/main" id="{E6631B27-8760-45B0-BE8C-674AF52A0825}"/>
              </a:ext>
            </a:extLst>
          </p:cNvPr>
          <p:cNvSpPr>
            <a:spLocks noGrp="1"/>
          </p:cNvSpPr>
          <p:nvPr>
            <p:ph type="sldNum" sz="quarter" idx="12"/>
          </p:nvPr>
        </p:nvSpPr>
        <p:spPr/>
        <p:txBody>
          <a:bodyPr/>
          <a:lstStyle/>
          <a:p>
            <a:fld id="{6A4C67C7-26B8-49A5-8FF0-EA49E009660A}" type="slidenum">
              <a:rPr lang="el-GR" smtClean="0"/>
              <a:t>‹#›</a:t>
            </a:fld>
            <a:endParaRPr lang="el-GR" dirty="0"/>
          </a:p>
        </p:txBody>
      </p:sp>
    </p:spTree>
    <p:extLst>
      <p:ext uri="{BB962C8B-B14F-4D97-AF65-F5344CB8AC3E}">
        <p14:creationId xmlns:p14="http://schemas.microsoft.com/office/powerpoint/2010/main" val="369414430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401E7152-D890-49AC-9A7E-4E3315C567F8}"/>
              </a:ext>
            </a:extLst>
          </p:cNvPr>
          <p:cNvSpPr>
            <a:spLocks noGrp="1"/>
          </p:cNvSpPr>
          <p:nvPr>
            <p:ph type="title"/>
          </p:nvPr>
        </p:nvSpPr>
        <p:spPr>
          <a:xfrm>
            <a:off x="838200" y="365125"/>
            <a:ext cx="10515600" cy="1325563"/>
          </a:xfrm>
          <a:prstGeom prst="rect">
            <a:avLst/>
          </a:prstGeom>
          <a:solidFill>
            <a:schemeClr val="tx1"/>
          </a:solidFill>
        </p:spPr>
        <p:txBody>
          <a:bodyPr vert="horz" lIns="91440" tIns="45720" rIns="91440" bIns="45720" rtlCol="0" anchor="ctr">
            <a:normAutofit/>
          </a:bodyPr>
          <a:lstStyle/>
          <a:p>
            <a:r>
              <a:rPr lang="el-GR" dirty="0"/>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829961F4-9B09-4F41-B369-E37B901E01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5" name="Θέση υποσέλιδου 4">
            <a:extLst>
              <a:ext uri="{FF2B5EF4-FFF2-40B4-BE49-F238E27FC236}">
                <a16:creationId xmlns:a16="http://schemas.microsoft.com/office/drawing/2014/main" id="{C829442B-60EC-487F-9F9D-EAA98B0ADE3B}"/>
              </a:ext>
            </a:extLst>
          </p:cNvPr>
          <p:cNvSpPr>
            <a:spLocks noGrp="1"/>
          </p:cNvSpPr>
          <p:nvPr>
            <p:ph type="ftr" sz="quarter" idx="3"/>
          </p:nvPr>
        </p:nvSpPr>
        <p:spPr>
          <a:xfrm>
            <a:off x="838200" y="6356350"/>
            <a:ext cx="4114800" cy="365125"/>
          </a:xfrm>
          <a:prstGeom prst="rect">
            <a:avLst/>
          </a:prstGeom>
        </p:spPr>
        <p:txBody>
          <a:bodyPr vert="horz" lIns="91440" tIns="45720" rIns="91440" bIns="45720" rtlCol="0" anchor="ctr"/>
          <a:lstStyle>
            <a:lvl1pPr algn="l">
              <a:defRPr sz="1200">
                <a:solidFill>
                  <a:schemeClr val="tx1"/>
                </a:solidFill>
              </a:defRPr>
            </a:lvl1pPr>
          </a:lstStyle>
          <a:p>
            <a:r>
              <a:rPr lang="en-US" dirty="0"/>
              <a:t>H </a:t>
            </a:r>
            <a:r>
              <a:rPr lang="el-GR" dirty="0"/>
              <a:t>βαρύτητα</a:t>
            </a:r>
          </a:p>
        </p:txBody>
      </p:sp>
      <p:sp>
        <p:nvSpPr>
          <p:cNvPr id="6" name="Θέση αριθμού διαφάνειας 5">
            <a:extLst>
              <a:ext uri="{FF2B5EF4-FFF2-40B4-BE49-F238E27FC236}">
                <a16:creationId xmlns:a16="http://schemas.microsoft.com/office/drawing/2014/main" id="{679AF910-D8B7-4277-B7C5-91D754179E3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4C67C7-26B8-49A5-8FF0-EA49E009660A}" type="slidenum">
              <a:rPr lang="el-GR" smtClean="0"/>
              <a:t>‹#›</a:t>
            </a:fld>
            <a:endParaRPr lang="el-GR" dirty="0"/>
          </a:p>
        </p:txBody>
      </p:sp>
      <p:pic>
        <p:nvPicPr>
          <p:cNvPr id="8" name="Εικόνα 7">
            <a:extLst>
              <a:ext uri="{FF2B5EF4-FFF2-40B4-BE49-F238E27FC236}">
                <a16:creationId xmlns:a16="http://schemas.microsoft.com/office/drawing/2014/main" id="{F0CC1176-F77B-4A65-B2E2-67B3CFBADC2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59628" y="5925315"/>
            <a:ext cx="623753" cy="856703"/>
          </a:xfrm>
          <a:prstGeom prst="rect">
            <a:avLst/>
          </a:prstGeom>
        </p:spPr>
      </p:pic>
      <p:pic>
        <p:nvPicPr>
          <p:cNvPr id="10" name="Εικόνα 9">
            <a:extLst>
              <a:ext uri="{FF2B5EF4-FFF2-40B4-BE49-F238E27FC236}">
                <a16:creationId xmlns:a16="http://schemas.microsoft.com/office/drawing/2014/main" id="{5F633A5D-AAAF-4F37-A20D-9868F4B6C478}"/>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663728" cy="663728"/>
          </a:xfrm>
          <a:prstGeom prst="rect">
            <a:avLst/>
          </a:prstGeom>
        </p:spPr>
      </p:pic>
      <p:sp>
        <p:nvSpPr>
          <p:cNvPr id="13" name="TextBox 12">
            <a:extLst>
              <a:ext uri="{FF2B5EF4-FFF2-40B4-BE49-F238E27FC236}">
                <a16:creationId xmlns:a16="http://schemas.microsoft.com/office/drawing/2014/main" id="{FC604CF2-AAC5-4071-9A7A-F5ED955880FA}"/>
              </a:ext>
            </a:extLst>
          </p:cNvPr>
          <p:cNvSpPr txBox="1"/>
          <p:nvPr userDrawn="1"/>
        </p:nvSpPr>
        <p:spPr>
          <a:xfrm>
            <a:off x="663728" y="59611"/>
            <a:ext cx="2643143"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000" kern="1200" dirty="0">
                <a:solidFill>
                  <a:schemeClr val="tx1"/>
                </a:solidFill>
                <a:effectLst/>
                <a:latin typeface="+mn-lt"/>
                <a:ea typeface="+mn-ea"/>
                <a:cs typeface="+mn-cs"/>
              </a:rPr>
              <a:t>«Παιδαγωγικό Τμήμα Δημοτικής Εκπαίδευσης»</a:t>
            </a:r>
          </a:p>
          <a:p>
            <a:endParaRPr lang="el-GR" sz="1000" dirty="0"/>
          </a:p>
        </p:txBody>
      </p:sp>
    </p:spTree>
    <p:extLst>
      <p:ext uri="{BB962C8B-B14F-4D97-AF65-F5344CB8AC3E}">
        <p14:creationId xmlns:p14="http://schemas.microsoft.com/office/powerpoint/2010/main" val="38091662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hf hdr="0" dt="0"/>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E6B4C3E-E22E-40AD-8CF6-2AE7F63357F2}"/>
              </a:ext>
            </a:extLst>
          </p:cNvPr>
          <p:cNvSpPr>
            <a:spLocks noGrp="1"/>
          </p:cNvSpPr>
          <p:nvPr>
            <p:ph type="ctrTitle"/>
          </p:nvPr>
        </p:nvSpPr>
        <p:spPr>
          <a:xfrm>
            <a:off x="1524000" y="1135117"/>
            <a:ext cx="9144000" cy="2374846"/>
          </a:xfrm>
        </p:spPr>
        <p:txBody>
          <a:bodyPr>
            <a:normAutofit/>
          </a:bodyPr>
          <a:lstStyle/>
          <a:p>
            <a:pPr marL="720000"/>
            <a:r>
              <a:rPr lang="el-GR" kern="0" dirty="0"/>
              <a:t>Η βαρύτητα </a:t>
            </a:r>
            <a:br>
              <a:rPr lang="el-GR" kern="0" dirty="0"/>
            </a:br>
            <a:r>
              <a:rPr lang="el-GR" kern="0" dirty="0"/>
              <a:t>(χρόνος)</a:t>
            </a:r>
          </a:p>
        </p:txBody>
      </p:sp>
      <p:sp>
        <p:nvSpPr>
          <p:cNvPr id="3" name="Υπότιτλος 2">
            <a:extLst>
              <a:ext uri="{FF2B5EF4-FFF2-40B4-BE49-F238E27FC236}">
                <a16:creationId xmlns:a16="http://schemas.microsoft.com/office/drawing/2014/main" id="{D44153F5-1706-4D87-B3A2-B5F174A010CF}"/>
              </a:ext>
            </a:extLst>
          </p:cNvPr>
          <p:cNvSpPr>
            <a:spLocks noGrp="1"/>
          </p:cNvSpPr>
          <p:nvPr>
            <p:ph type="subTitle" idx="1"/>
          </p:nvPr>
        </p:nvSpPr>
        <p:spPr/>
        <p:txBody>
          <a:bodyPr>
            <a:normAutofit/>
          </a:bodyPr>
          <a:lstStyle/>
          <a:p>
            <a:r>
              <a:rPr lang="el-GR" sz="4000" dirty="0"/>
              <a:t>Παναγιωτίδου Μελίνα </a:t>
            </a:r>
          </a:p>
        </p:txBody>
      </p:sp>
      <p:sp>
        <p:nvSpPr>
          <p:cNvPr id="4" name="Θέση υποσέλιδου 3">
            <a:extLst>
              <a:ext uri="{FF2B5EF4-FFF2-40B4-BE49-F238E27FC236}">
                <a16:creationId xmlns:a16="http://schemas.microsoft.com/office/drawing/2014/main" id="{5FE1D7BF-1B08-4353-AED9-5A10222F922D}"/>
              </a:ext>
            </a:extLst>
          </p:cNvPr>
          <p:cNvSpPr>
            <a:spLocks noGrp="1"/>
          </p:cNvSpPr>
          <p:nvPr>
            <p:ph type="ftr" sz="quarter" idx="11"/>
          </p:nvPr>
        </p:nvSpPr>
        <p:spPr/>
        <p:txBody>
          <a:bodyPr/>
          <a:lstStyle/>
          <a:p>
            <a:r>
              <a:rPr lang="en-US" dirty="0"/>
              <a:t>H </a:t>
            </a:r>
            <a:r>
              <a:rPr lang="el-GR" dirty="0"/>
              <a:t>βαρύτητα</a:t>
            </a:r>
          </a:p>
        </p:txBody>
      </p:sp>
      <p:sp>
        <p:nvSpPr>
          <p:cNvPr id="5" name="Θέση αριθμού διαφάνειας 4">
            <a:extLst>
              <a:ext uri="{FF2B5EF4-FFF2-40B4-BE49-F238E27FC236}">
                <a16:creationId xmlns:a16="http://schemas.microsoft.com/office/drawing/2014/main" id="{0BEB7CC5-EAEA-470B-A904-3A959CBEE986}"/>
              </a:ext>
            </a:extLst>
          </p:cNvPr>
          <p:cNvSpPr>
            <a:spLocks noGrp="1"/>
          </p:cNvSpPr>
          <p:nvPr>
            <p:ph type="sldNum" sz="quarter" idx="12"/>
          </p:nvPr>
        </p:nvSpPr>
        <p:spPr/>
        <p:txBody>
          <a:bodyPr/>
          <a:lstStyle/>
          <a:p>
            <a:fld id="{6A4C67C7-26B8-49A5-8FF0-EA49E009660A}" type="slidenum">
              <a:rPr lang="el-GR" smtClean="0"/>
              <a:t>1</a:t>
            </a:fld>
            <a:endParaRPr lang="el-GR" dirty="0"/>
          </a:p>
        </p:txBody>
      </p:sp>
    </p:spTree>
    <p:extLst>
      <p:ext uri="{BB962C8B-B14F-4D97-AF65-F5344CB8AC3E}">
        <p14:creationId xmlns:p14="http://schemas.microsoft.com/office/powerpoint/2010/main" val="278364335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8A719AA-B0B7-4E8C-8FE9-7BC4C977DFA6}"/>
              </a:ext>
            </a:extLst>
          </p:cNvPr>
          <p:cNvSpPr>
            <a:spLocks noGrp="1"/>
          </p:cNvSpPr>
          <p:nvPr>
            <p:ph type="title"/>
          </p:nvPr>
        </p:nvSpPr>
        <p:spPr/>
        <p:txBody>
          <a:bodyPr/>
          <a:lstStyle/>
          <a:p>
            <a:r>
              <a:rPr lang="el-GR" dirty="0"/>
              <a:t>Η βαρύτητα</a:t>
            </a:r>
          </a:p>
        </p:txBody>
      </p:sp>
      <p:sp>
        <p:nvSpPr>
          <p:cNvPr id="3" name="Θέση περιεχομένου 2">
            <a:extLst>
              <a:ext uri="{FF2B5EF4-FFF2-40B4-BE49-F238E27FC236}">
                <a16:creationId xmlns:a16="http://schemas.microsoft.com/office/drawing/2014/main" id="{4D0FDBBD-0889-4414-9B06-38794821711B}"/>
              </a:ext>
            </a:extLst>
          </p:cNvPr>
          <p:cNvSpPr>
            <a:spLocks noGrp="1"/>
          </p:cNvSpPr>
          <p:nvPr>
            <p:ph idx="1"/>
          </p:nvPr>
        </p:nvSpPr>
        <p:spPr/>
        <p:txBody>
          <a:bodyPr>
            <a:normAutofit fontScale="85000" lnSpcReduction="20000"/>
          </a:bodyPr>
          <a:lstStyle/>
          <a:p>
            <a:r>
              <a:rPr lang="el-GR" dirty="0"/>
              <a:t>Στη φυσική, βαρύτητα ονομάζεται η ιδιότητα των υλικών σωμάτων να έλκουν και να έλκονται αμοιβαία με άλλα υλικά σώματα. Τα ελκυόμενα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endParaRPr lang="el-GR" dirty="0"/>
          </a:p>
          <a:p>
            <a:r>
              <a:rPr lang="el-GR" dirty="0"/>
              <a:t>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p:txBody>
      </p:sp>
      <p:sp>
        <p:nvSpPr>
          <p:cNvPr id="4" name="Θέση υποσέλιδου 3">
            <a:extLst>
              <a:ext uri="{FF2B5EF4-FFF2-40B4-BE49-F238E27FC236}">
                <a16:creationId xmlns:a16="http://schemas.microsoft.com/office/drawing/2014/main" id="{E8D51AB0-8308-4735-93F8-EB48952E459F}"/>
              </a:ext>
            </a:extLst>
          </p:cNvPr>
          <p:cNvSpPr>
            <a:spLocks noGrp="1"/>
          </p:cNvSpPr>
          <p:nvPr>
            <p:ph type="ftr" sz="quarter" idx="11"/>
          </p:nvPr>
        </p:nvSpPr>
        <p:spPr/>
        <p:txBody>
          <a:bodyPr/>
          <a:lstStyle/>
          <a:p>
            <a:r>
              <a:rPr lang="en-US" dirty="0"/>
              <a:t>H </a:t>
            </a:r>
            <a:r>
              <a:rPr lang="el-GR" dirty="0"/>
              <a:t>βαρύτητα</a:t>
            </a:r>
          </a:p>
        </p:txBody>
      </p:sp>
      <p:sp>
        <p:nvSpPr>
          <p:cNvPr id="5" name="Θέση αριθμού διαφάνειας 4">
            <a:extLst>
              <a:ext uri="{FF2B5EF4-FFF2-40B4-BE49-F238E27FC236}">
                <a16:creationId xmlns:a16="http://schemas.microsoft.com/office/drawing/2014/main" id="{EDA0488A-4405-490D-A6DF-37AB9CED26B7}"/>
              </a:ext>
            </a:extLst>
          </p:cNvPr>
          <p:cNvSpPr>
            <a:spLocks noGrp="1"/>
          </p:cNvSpPr>
          <p:nvPr>
            <p:ph type="sldNum" sz="quarter" idx="12"/>
          </p:nvPr>
        </p:nvSpPr>
        <p:spPr/>
        <p:txBody>
          <a:bodyPr/>
          <a:lstStyle/>
          <a:p>
            <a:fld id="{6A4C67C7-26B8-49A5-8FF0-EA49E009660A}" type="slidenum">
              <a:rPr lang="el-GR" smtClean="0"/>
              <a:t>2</a:t>
            </a:fld>
            <a:endParaRPr lang="el-GR" dirty="0"/>
          </a:p>
        </p:txBody>
      </p:sp>
    </p:spTree>
    <p:extLst>
      <p:ext uri="{BB962C8B-B14F-4D97-AF65-F5344CB8AC3E}">
        <p14:creationId xmlns:p14="http://schemas.microsoft.com/office/powerpoint/2010/main" val="81258948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ECA8BB8-F4A0-4F58-83B7-A880CCB92B06}"/>
              </a:ext>
            </a:extLst>
          </p:cNvPr>
          <p:cNvSpPr>
            <a:spLocks noGrp="1"/>
          </p:cNvSpPr>
          <p:nvPr>
            <p:ph type="title"/>
          </p:nvPr>
        </p:nvSpPr>
        <p:spPr/>
        <p:txBody>
          <a:bodyPr/>
          <a:lstStyle/>
          <a:p>
            <a:r>
              <a:rPr lang="el-GR" dirty="0"/>
              <a:t>Ποιός ανακάλυψε τη βαρύτητα</a:t>
            </a:r>
            <a:r>
              <a:rPr lang="en-US" dirty="0"/>
              <a:t>;</a:t>
            </a:r>
            <a:endParaRPr lang="el-GR" dirty="0"/>
          </a:p>
        </p:txBody>
      </p:sp>
      <p:sp>
        <p:nvSpPr>
          <p:cNvPr id="3" name="Θέση περιεχομένου 2">
            <a:extLst>
              <a:ext uri="{FF2B5EF4-FFF2-40B4-BE49-F238E27FC236}">
                <a16:creationId xmlns:a16="http://schemas.microsoft.com/office/drawing/2014/main" id="{0BD837E3-7CA0-4253-9968-CE1F435CA5D9}"/>
              </a:ext>
            </a:extLst>
          </p:cNvPr>
          <p:cNvSpPr>
            <a:spLocks noGrp="1"/>
          </p:cNvSpPr>
          <p:nvPr>
            <p:ph idx="1"/>
          </p:nvPr>
        </p:nvSpPr>
        <p:spPr/>
        <p:txBody>
          <a:bodyPr>
            <a:normAutofit fontScale="62500" lnSpcReduction="20000"/>
          </a:bodyPr>
          <a:lstStyle/>
          <a:p>
            <a:r>
              <a:rPr lang="el-GR" dirty="0"/>
              <a:t>Υπήρξαν πολλές θεωρίες για την βαρύτητα από την εποχή του Έλληνα φιλόσοφου Αριστοτέλη τον 4ο αιώνα π.Χ.. Πίστευε πως δεν υπήρχε δράση χωρίς αιτία και επομένως δεν υπήρχε κίνηση χωρίς κάποια δύναμη. Συμπέρανε ότι όλα τα αντικείμενα προσπαθούσαν να κινηθούν προς την κατάλληλη θέση τους στις κρυστάλλινες ουράνιες σφαίρες και ότι τα σώματα έπεφταν προς το κέντρο της γης ανάλογα με το βάρος τους. Το 628, ο Ινδός αστρονόμος Βραχμαγκούπτα (Brahmagupta) ήταν ο πρώτος που διαπίστωσε πως η βαρύτητα ήταν μια ελκτική δύναμη. Εξηγούσε πως "τα σώματα πέφτουν προς τη γη καθώς είναι στη φύση της γης να έλκει σώματα, όπως είναι στη φύση του νερού το να ρέει". Ο Σανσκριτικός όρος που χρησιμοποιούσε για τη βαρύτητα, 'gurutvā-karṣaṇam', σήμαινε 'η έλξη του βάρους'. Ο Βραχμαγκούπτα επίσης υιοθέτησε το ηλιοκεντρικό σύστημα για την βαρύτητα, το οποίο είχε νωρίτερα αναπτύξει ο Αριαμπιάτα (Aryabhata) το 499.</a:t>
            </a:r>
          </a:p>
          <a:p>
            <a:endParaRPr lang="el-GR" dirty="0"/>
          </a:p>
          <a:p>
            <a:r>
              <a:rPr lang="el-GR" dirty="0"/>
              <a:t>Εργαζόμενος πάνω σε αυτές τις ιδέες, το 1687 ο Άγγλος μαθηματικός Σερ Ισαάκ Νεύτων (Sir Isaac Newton) δημοσίευσε το διάσημο έργο του "Principia",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p>
        </p:txBody>
      </p:sp>
      <p:sp>
        <p:nvSpPr>
          <p:cNvPr id="4" name="Θέση υποσέλιδου 3">
            <a:extLst>
              <a:ext uri="{FF2B5EF4-FFF2-40B4-BE49-F238E27FC236}">
                <a16:creationId xmlns:a16="http://schemas.microsoft.com/office/drawing/2014/main" id="{8D529AB6-185D-42D4-932C-790258EDF567}"/>
              </a:ext>
            </a:extLst>
          </p:cNvPr>
          <p:cNvSpPr>
            <a:spLocks noGrp="1"/>
          </p:cNvSpPr>
          <p:nvPr>
            <p:ph type="ftr" sz="quarter" idx="11"/>
          </p:nvPr>
        </p:nvSpPr>
        <p:spPr/>
        <p:txBody>
          <a:bodyPr/>
          <a:lstStyle/>
          <a:p>
            <a:r>
              <a:rPr lang="en-US" dirty="0"/>
              <a:t>H </a:t>
            </a:r>
            <a:r>
              <a:rPr lang="el-GR" dirty="0"/>
              <a:t>βαρύτητα</a:t>
            </a:r>
          </a:p>
        </p:txBody>
      </p:sp>
      <p:sp>
        <p:nvSpPr>
          <p:cNvPr id="5" name="Θέση αριθμού διαφάνειας 4">
            <a:extLst>
              <a:ext uri="{FF2B5EF4-FFF2-40B4-BE49-F238E27FC236}">
                <a16:creationId xmlns:a16="http://schemas.microsoft.com/office/drawing/2014/main" id="{A93A4BE7-3C4F-4F01-B9EF-4BB05A6F2A4A}"/>
              </a:ext>
            </a:extLst>
          </p:cNvPr>
          <p:cNvSpPr>
            <a:spLocks noGrp="1"/>
          </p:cNvSpPr>
          <p:nvPr>
            <p:ph type="sldNum" sz="quarter" idx="12"/>
          </p:nvPr>
        </p:nvSpPr>
        <p:spPr/>
        <p:txBody>
          <a:bodyPr/>
          <a:lstStyle/>
          <a:p>
            <a:fld id="{6A4C67C7-26B8-49A5-8FF0-EA49E009660A}" type="slidenum">
              <a:rPr lang="el-GR" smtClean="0"/>
              <a:t>3</a:t>
            </a:fld>
            <a:endParaRPr lang="el-GR" dirty="0"/>
          </a:p>
        </p:txBody>
      </p:sp>
    </p:spTree>
    <p:extLst>
      <p:ext uri="{BB962C8B-B14F-4D97-AF65-F5344CB8AC3E}">
        <p14:creationId xmlns:p14="http://schemas.microsoft.com/office/powerpoint/2010/main" val="198329174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70B1C46-A80E-4FDF-BC86-9D9BEBE0EC52}"/>
              </a:ext>
            </a:extLst>
          </p:cNvPr>
          <p:cNvSpPr>
            <a:spLocks noGrp="1"/>
          </p:cNvSpPr>
          <p:nvPr>
            <p:ph type="title"/>
          </p:nvPr>
        </p:nvSpPr>
        <p:spPr/>
        <p:txBody>
          <a:bodyPr/>
          <a:lstStyle/>
          <a:p>
            <a:r>
              <a:rPr lang="el-GR" dirty="0"/>
              <a:t>Πως μας επηρεάζει η βαρύτητα;</a:t>
            </a:r>
          </a:p>
        </p:txBody>
      </p:sp>
      <p:graphicFrame>
        <p:nvGraphicFramePr>
          <p:cNvPr id="7" name="Θέση περιεχομένου 6">
            <a:extLst>
              <a:ext uri="{FF2B5EF4-FFF2-40B4-BE49-F238E27FC236}">
                <a16:creationId xmlns:a16="http://schemas.microsoft.com/office/drawing/2014/main" id="{3D08CC64-D24D-4778-9A0B-1394A66FF178}"/>
              </a:ext>
            </a:extLst>
          </p:cNvPr>
          <p:cNvGraphicFramePr>
            <a:graphicFrameLocks noGrp="1"/>
          </p:cNvGraphicFramePr>
          <p:nvPr>
            <p:ph idx="1"/>
            <p:extLst>
              <p:ext uri="{D42A27DB-BD31-4B8C-83A1-F6EECF244321}">
                <p14:modId xmlns:p14="http://schemas.microsoft.com/office/powerpoint/2010/main" val="207973501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Θέση υποσέλιδου 3">
            <a:extLst>
              <a:ext uri="{FF2B5EF4-FFF2-40B4-BE49-F238E27FC236}">
                <a16:creationId xmlns:a16="http://schemas.microsoft.com/office/drawing/2014/main" id="{CA5780CF-A867-4E90-81EA-8819D87C7A47}"/>
              </a:ext>
            </a:extLst>
          </p:cNvPr>
          <p:cNvSpPr>
            <a:spLocks noGrp="1"/>
          </p:cNvSpPr>
          <p:nvPr>
            <p:ph type="ftr" sz="quarter" idx="11"/>
          </p:nvPr>
        </p:nvSpPr>
        <p:spPr/>
        <p:txBody>
          <a:bodyPr/>
          <a:lstStyle/>
          <a:p>
            <a:r>
              <a:rPr lang="en-US"/>
              <a:t>H </a:t>
            </a:r>
            <a:r>
              <a:rPr lang="el-GR"/>
              <a:t>βαρύτητα</a:t>
            </a:r>
            <a:endParaRPr lang="el-GR" dirty="0"/>
          </a:p>
        </p:txBody>
      </p:sp>
      <p:sp>
        <p:nvSpPr>
          <p:cNvPr id="5" name="Θέση αριθμού διαφάνειας 4">
            <a:extLst>
              <a:ext uri="{FF2B5EF4-FFF2-40B4-BE49-F238E27FC236}">
                <a16:creationId xmlns:a16="http://schemas.microsoft.com/office/drawing/2014/main" id="{99BE3868-18E2-4FF4-B975-BC8027EE4320}"/>
              </a:ext>
            </a:extLst>
          </p:cNvPr>
          <p:cNvSpPr>
            <a:spLocks noGrp="1"/>
          </p:cNvSpPr>
          <p:nvPr>
            <p:ph type="sldNum" sz="quarter" idx="12"/>
          </p:nvPr>
        </p:nvSpPr>
        <p:spPr/>
        <p:txBody>
          <a:bodyPr/>
          <a:lstStyle/>
          <a:p>
            <a:fld id="{6A4C67C7-26B8-49A5-8FF0-EA49E009660A}" type="slidenum">
              <a:rPr lang="el-GR" smtClean="0"/>
              <a:t>4</a:t>
            </a:fld>
            <a:endParaRPr lang="el-GR" dirty="0"/>
          </a:p>
        </p:txBody>
      </p:sp>
    </p:spTree>
    <p:extLst>
      <p:ext uri="{BB962C8B-B14F-4D97-AF65-F5344CB8AC3E}">
        <p14:creationId xmlns:p14="http://schemas.microsoft.com/office/powerpoint/2010/main" val="417204145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CF11C11-BB49-4FF1-AB47-E87A6123663A}"/>
              </a:ext>
            </a:extLst>
          </p:cNvPr>
          <p:cNvSpPr>
            <a:spLocks noGrp="1"/>
          </p:cNvSpPr>
          <p:nvPr>
            <p:ph type="title"/>
          </p:nvPr>
        </p:nvSpPr>
        <p:spPr/>
        <p:txBody>
          <a:bodyPr/>
          <a:lstStyle/>
          <a:p>
            <a:r>
              <a:rPr lang="el-GR" dirty="0"/>
              <a:t> Η βαρύτητα στη σελήνη</a:t>
            </a:r>
          </a:p>
        </p:txBody>
      </p:sp>
      <p:sp>
        <p:nvSpPr>
          <p:cNvPr id="3" name="Θέση περιεχομένου 2">
            <a:extLst>
              <a:ext uri="{FF2B5EF4-FFF2-40B4-BE49-F238E27FC236}">
                <a16:creationId xmlns:a16="http://schemas.microsoft.com/office/drawing/2014/main" id="{A30292AA-F137-4AC2-A91F-6F41878334B1}"/>
              </a:ext>
            </a:extLst>
          </p:cNvPr>
          <p:cNvSpPr>
            <a:spLocks noGrp="1"/>
          </p:cNvSpPr>
          <p:nvPr>
            <p:ph idx="1"/>
          </p:nvPr>
        </p:nvSpPr>
        <p:spPr/>
        <p:txBody>
          <a:bodyPr/>
          <a:lstStyle/>
          <a:p>
            <a:r>
              <a:rPr lang="el-GR" dirty="0"/>
              <a:t>Η Σελήνη είναι ο μοναδικός φυσικός δορυφόρος της Γης και ο πέμπτος μεγαλύτερος φυσικός δορυφόρος του ηλιακού συστήματος. Πήρε το όνομά του από την Σελήνη, αρχαιοελληνική θεά του δορυφόρου αυτού. Λέγεται επίσης και «Φεγγάρι» στη δημοτική γλώσσα, λιγότερο επίσημα ή ποιητικά. Είναι το φωτεινότερο σώμα στην ουράνια σφαίρα μετά τον Ήλιο, επειδή είναι και το κοντινότερο στη Γη ουράνιο σώμα. Εξαιτίας αυτής της εγγύτητας, η Σελήνη ασκεί ισχυρή </a:t>
            </a:r>
            <a:r>
              <a:rPr lang="el-GR" dirty="0" err="1"/>
              <a:t>βαρυτική</a:t>
            </a:r>
            <a:r>
              <a:rPr lang="el-GR" dirty="0"/>
              <a:t> επίδραση στη Γη (παλιρροϊκή αλληλεπίδραση), προκαλώντας φαινόμενα όπως οι παλίρροιες, αλλά και επηρεάζοντας τον άξονα περιστροφής της.</a:t>
            </a:r>
          </a:p>
        </p:txBody>
      </p:sp>
      <p:sp>
        <p:nvSpPr>
          <p:cNvPr id="4" name="Θέση υποσέλιδου 3">
            <a:extLst>
              <a:ext uri="{FF2B5EF4-FFF2-40B4-BE49-F238E27FC236}">
                <a16:creationId xmlns:a16="http://schemas.microsoft.com/office/drawing/2014/main" id="{ECA82347-EEB4-4EC8-BF8F-6DF48DBB7E68}"/>
              </a:ext>
            </a:extLst>
          </p:cNvPr>
          <p:cNvSpPr>
            <a:spLocks noGrp="1"/>
          </p:cNvSpPr>
          <p:nvPr>
            <p:ph type="ftr" sz="quarter" idx="11"/>
          </p:nvPr>
        </p:nvSpPr>
        <p:spPr/>
        <p:txBody>
          <a:bodyPr/>
          <a:lstStyle/>
          <a:p>
            <a:r>
              <a:rPr lang="en-US"/>
              <a:t>H </a:t>
            </a:r>
            <a:r>
              <a:rPr lang="el-GR"/>
              <a:t>βαρύτητα</a:t>
            </a:r>
            <a:endParaRPr lang="el-GR" dirty="0"/>
          </a:p>
        </p:txBody>
      </p:sp>
      <p:sp>
        <p:nvSpPr>
          <p:cNvPr id="5" name="Θέση αριθμού διαφάνειας 4">
            <a:extLst>
              <a:ext uri="{FF2B5EF4-FFF2-40B4-BE49-F238E27FC236}">
                <a16:creationId xmlns:a16="http://schemas.microsoft.com/office/drawing/2014/main" id="{0FECA709-B6F1-4140-97F2-113E3EEBD455}"/>
              </a:ext>
            </a:extLst>
          </p:cNvPr>
          <p:cNvSpPr>
            <a:spLocks noGrp="1"/>
          </p:cNvSpPr>
          <p:nvPr>
            <p:ph type="sldNum" sz="quarter" idx="12"/>
          </p:nvPr>
        </p:nvSpPr>
        <p:spPr/>
        <p:txBody>
          <a:bodyPr/>
          <a:lstStyle/>
          <a:p>
            <a:fld id="{6A4C67C7-26B8-49A5-8FF0-EA49E009660A}" type="slidenum">
              <a:rPr lang="el-GR" smtClean="0"/>
              <a:t>5</a:t>
            </a:fld>
            <a:endParaRPr lang="el-GR" dirty="0"/>
          </a:p>
        </p:txBody>
      </p:sp>
    </p:spTree>
    <p:extLst>
      <p:ext uri="{BB962C8B-B14F-4D97-AF65-F5344CB8AC3E}">
        <p14:creationId xmlns:p14="http://schemas.microsoft.com/office/powerpoint/2010/main" val="36477779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Εικόνα 6">
            <a:extLst>
              <a:ext uri="{FF2B5EF4-FFF2-40B4-BE49-F238E27FC236}">
                <a16:creationId xmlns:a16="http://schemas.microsoft.com/office/drawing/2014/main" id="{3D610FEB-DF94-4A30-8C6C-5FFE528045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127" y="1870075"/>
            <a:ext cx="5905500" cy="3333750"/>
          </a:xfrm>
          <a:prstGeom prst="rect">
            <a:avLst/>
          </a:prstGeom>
        </p:spPr>
      </p:pic>
      <p:sp>
        <p:nvSpPr>
          <p:cNvPr id="2" name="Τίτλος 1">
            <a:extLst>
              <a:ext uri="{FF2B5EF4-FFF2-40B4-BE49-F238E27FC236}">
                <a16:creationId xmlns:a16="http://schemas.microsoft.com/office/drawing/2014/main" id="{A7F30ABA-8453-41C8-9C4B-A02EF9EBDB64}"/>
              </a:ext>
            </a:extLst>
          </p:cNvPr>
          <p:cNvSpPr>
            <a:spLocks noGrp="1"/>
          </p:cNvSpPr>
          <p:nvPr>
            <p:ph type="title"/>
          </p:nvPr>
        </p:nvSpPr>
        <p:spPr/>
        <p:txBody>
          <a:bodyPr/>
          <a:lstStyle/>
          <a:p>
            <a:r>
              <a:rPr lang="el-GR" dirty="0"/>
              <a:t>Επίλογος</a:t>
            </a:r>
          </a:p>
        </p:txBody>
      </p:sp>
      <p:sp>
        <p:nvSpPr>
          <p:cNvPr id="3" name="Θέση περιεχομένου 2">
            <a:extLst>
              <a:ext uri="{FF2B5EF4-FFF2-40B4-BE49-F238E27FC236}">
                <a16:creationId xmlns:a16="http://schemas.microsoft.com/office/drawing/2014/main" id="{E3B7C170-903C-460B-B1EB-D40BD55FD83B}"/>
              </a:ext>
            </a:extLst>
          </p:cNvPr>
          <p:cNvSpPr>
            <a:spLocks noGrp="1"/>
          </p:cNvSpPr>
          <p:nvPr>
            <p:ph idx="1"/>
          </p:nvPr>
        </p:nvSpPr>
        <p:spPr>
          <a:xfrm>
            <a:off x="838200" y="1825625"/>
            <a:ext cx="10515600" cy="4351338"/>
          </a:xfrm>
        </p:spPr>
        <p:txBody>
          <a:bodyPr/>
          <a:lstStyle/>
          <a:p>
            <a:pPr marL="0" indent="0">
              <a:buNone/>
            </a:pPr>
            <a:r>
              <a:rPr lang="el-GR" dirty="0"/>
              <a:t> </a:t>
            </a:r>
          </a:p>
        </p:txBody>
      </p:sp>
      <p:sp>
        <p:nvSpPr>
          <p:cNvPr id="4" name="Θέση υποσέλιδου 3">
            <a:extLst>
              <a:ext uri="{FF2B5EF4-FFF2-40B4-BE49-F238E27FC236}">
                <a16:creationId xmlns:a16="http://schemas.microsoft.com/office/drawing/2014/main" id="{32AF6CF7-2FF2-436A-9EAA-D98CB364D9DF}"/>
              </a:ext>
            </a:extLst>
          </p:cNvPr>
          <p:cNvSpPr>
            <a:spLocks noGrp="1"/>
          </p:cNvSpPr>
          <p:nvPr>
            <p:ph type="ftr" sz="quarter" idx="11"/>
          </p:nvPr>
        </p:nvSpPr>
        <p:spPr/>
        <p:txBody>
          <a:bodyPr/>
          <a:lstStyle/>
          <a:p>
            <a:r>
              <a:rPr lang="en-US"/>
              <a:t>H </a:t>
            </a:r>
            <a:r>
              <a:rPr lang="el-GR"/>
              <a:t>βαρύτητα</a:t>
            </a:r>
            <a:endParaRPr lang="el-GR" dirty="0"/>
          </a:p>
        </p:txBody>
      </p:sp>
      <p:sp>
        <p:nvSpPr>
          <p:cNvPr id="5" name="Θέση αριθμού διαφάνειας 4">
            <a:extLst>
              <a:ext uri="{FF2B5EF4-FFF2-40B4-BE49-F238E27FC236}">
                <a16:creationId xmlns:a16="http://schemas.microsoft.com/office/drawing/2014/main" id="{11BDC31C-CC8F-44D0-9F4B-8DE56C747B7E}"/>
              </a:ext>
            </a:extLst>
          </p:cNvPr>
          <p:cNvSpPr>
            <a:spLocks noGrp="1"/>
          </p:cNvSpPr>
          <p:nvPr>
            <p:ph type="sldNum" sz="quarter" idx="12"/>
          </p:nvPr>
        </p:nvSpPr>
        <p:spPr/>
        <p:txBody>
          <a:bodyPr/>
          <a:lstStyle/>
          <a:p>
            <a:fld id="{6A4C67C7-26B8-49A5-8FF0-EA49E009660A}" type="slidenum">
              <a:rPr lang="el-GR" smtClean="0"/>
              <a:t>6</a:t>
            </a:fld>
            <a:endParaRPr lang="el-GR" dirty="0"/>
          </a:p>
        </p:txBody>
      </p:sp>
      <p:sp>
        <p:nvSpPr>
          <p:cNvPr id="8" name="TextBox 7">
            <a:extLst>
              <a:ext uri="{FF2B5EF4-FFF2-40B4-BE49-F238E27FC236}">
                <a16:creationId xmlns:a16="http://schemas.microsoft.com/office/drawing/2014/main" id="{AE0AD12A-245F-433D-8A47-094DE38E297A}"/>
              </a:ext>
            </a:extLst>
          </p:cNvPr>
          <p:cNvSpPr txBox="1"/>
          <p:nvPr/>
        </p:nvSpPr>
        <p:spPr>
          <a:xfrm>
            <a:off x="955127" y="5383212"/>
            <a:ext cx="8661839" cy="369332"/>
          </a:xfrm>
          <a:prstGeom prst="rect">
            <a:avLst/>
          </a:prstGeom>
          <a:noFill/>
        </p:spPr>
        <p:txBody>
          <a:bodyPr wrap="square" rtlCol="0">
            <a:spAutoFit/>
          </a:bodyPr>
          <a:lstStyle/>
          <a:p>
            <a:r>
              <a:rPr lang="el-GR" dirty="0"/>
              <a:t>«Σας ευχαριστώ» </a:t>
            </a:r>
          </a:p>
        </p:txBody>
      </p:sp>
    </p:spTree>
    <p:extLst>
      <p:ext uri="{BB962C8B-B14F-4D97-AF65-F5344CB8AC3E}">
        <p14:creationId xmlns:p14="http://schemas.microsoft.com/office/powerpoint/2010/main" val="72795574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TotalTime>
  <Words>628</Words>
  <Application>Microsoft Office PowerPoint</Application>
  <PresentationFormat>Ευρεία οθόνη</PresentationFormat>
  <Paragraphs>33</Paragraphs>
  <Slides>6</Slides>
  <Notes>0</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6</vt:i4>
      </vt:variant>
    </vt:vector>
  </HeadingPairs>
  <TitlesOfParts>
    <vt:vector size="10" baseType="lpstr">
      <vt:lpstr>Arial</vt:lpstr>
      <vt:lpstr>Calibri</vt:lpstr>
      <vt:lpstr>Calibri Light</vt:lpstr>
      <vt:lpstr>Θέμα του Office</vt:lpstr>
      <vt:lpstr>Η βαρύτητα  (χρόνος)</vt:lpstr>
      <vt:lpstr>Η βαρύτητα</vt:lpstr>
      <vt:lpstr>Ποιός ανακάλυψε τη βαρύτητα;</vt:lpstr>
      <vt:lpstr>Πως μας επηρεάζει η βαρύτητα;</vt:lpstr>
      <vt:lpstr> Η βαρύτητα στη σελήνη</vt:lpstr>
      <vt:lpstr>Επίλογος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USER</dc:creator>
  <cp:lastModifiedBy>USER</cp:lastModifiedBy>
  <cp:revision>5</cp:revision>
  <dcterms:created xsi:type="dcterms:W3CDTF">2018-04-17T12:06:44Z</dcterms:created>
  <dcterms:modified xsi:type="dcterms:W3CDTF">2018-04-17T12:44:58Z</dcterms:modified>
</cp:coreProperties>
</file>